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8" r:id="rId2"/>
    <p:sldId id="322" r:id="rId3"/>
    <p:sldId id="323" r:id="rId4"/>
    <p:sldId id="339" r:id="rId5"/>
    <p:sldId id="321" r:id="rId6"/>
    <p:sldId id="316" r:id="rId7"/>
    <p:sldId id="318" r:id="rId8"/>
    <p:sldId id="335" r:id="rId9"/>
    <p:sldId id="260" r:id="rId10"/>
    <p:sldId id="324" r:id="rId11"/>
    <p:sldId id="328" r:id="rId12"/>
    <p:sldId id="340" r:id="rId13"/>
    <p:sldId id="330" r:id="rId14"/>
    <p:sldId id="337" r:id="rId15"/>
    <p:sldId id="331" r:id="rId16"/>
    <p:sldId id="332" r:id="rId17"/>
    <p:sldId id="342" r:id="rId18"/>
    <p:sldId id="343" r:id="rId19"/>
    <p:sldId id="344" r:id="rId20"/>
    <p:sldId id="345" r:id="rId21"/>
    <p:sldId id="282" r:id="rId22"/>
    <p:sldId id="338" r:id="rId23"/>
    <p:sldId id="303" r:id="rId24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86"/>
    <a:srgbClr val="85B6ED"/>
    <a:srgbClr val="ACD1E6"/>
    <a:srgbClr val="0283AA"/>
    <a:srgbClr val="014882"/>
    <a:srgbClr val="C91926"/>
    <a:srgbClr val="BE1824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328" autoAdjust="0"/>
  </p:normalViewPr>
  <p:slideViewPr>
    <p:cSldViewPr snapToGrid="0">
      <p:cViewPr varScale="1">
        <p:scale>
          <a:sx n="74" d="100"/>
          <a:sy n="74" d="100"/>
        </p:scale>
        <p:origin x="1266" y="72"/>
      </p:cViewPr>
      <p:guideLst>
        <p:guide orient="horz" pos="52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4"/>
    </mc:Choice>
    <mc:Fallback>
      <c:style val="14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Y-værdier</c:v>
                </c:pt>
              </c:strCache>
            </c:strRef>
          </c:tx>
          <c:marker>
            <c:symbol val="none"/>
          </c:marker>
          <c:xVal>
            <c:numRef>
              <c:f>'Ark1'!$A$2:$A$14</c:f>
              <c:numCache>
                <c:formatCode>General</c:formatCode>
                <c:ptCount val="13"/>
                <c:pt idx="0">
                  <c:v>0.25</c:v>
                </c:pt>
                <c:pt idx="1">
                  <c:v>1.8</c:v>
                </c:pt>
                <c:pt idx="2">
                  <c:v>2.6</c:v>
                </c:pt>
                <c:pt idx="3">
                  <c:v>2.7</c:v>
                </c:pt>
              </c:numCache>
            </c:numRef>
          </c:xVal>
          <c:yVal>
            <c:numRef>
              <c:f>'Ark1'!$B$2:$B$14</c:f>
              <c:numCache>
                <c:formatCode>General</c:formatCode>
                <c:ptCount val="13"/>
                <c:pt idx="0">
                  <c:v>0.5</c:v>
                </c:pt>
                <c:pt idx="1">
                  <c:v>3.2</c:v>
                </c:pt>
                <c:pt idx="2">
                  <c:v>0.8</c:v>
                </c:pt>
                <c:pt idx="3">
                  <c:v>0.5</c:v>
                </c:pt>
                <c:pt idx="5">
                  <c:v>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6846776"/>
        <c:axId val="256846384"/>
      </c:scatterChart>
      <c:valAx>
        <c:axId val="2568467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56846384"/>
        <c:crosses val="autoZero"/>
        <c:crossBetween val="midCat"/>
      </c:valAx>
      <c:valAx>
        <c:axId val="25684638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256846776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da-DK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3B9AE7-0229-4EEA-B162-CC16AA9BDD97}" type="datetimeFigureOut">
              <a:rPr lang="da-DK" smtClean="0"/>
              <a:pPr/>
              <a:t>19-11-2014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72DFB-3E0B-4571-B102-6AC143146ECC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4934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EDAAA93-D2E4-4929-9515-19CB6475C3E1}" type="slidenum">
              <a:rPr lang="da-DK" altLang="da-DK" smtClean="0">
                <a:solidFill>
                  <a:srgbClr val="000000"/>
                </a:solidFill>
              </a:rPr>
              <a:pPr eaLnBrk="1" hangingPunct="1"/>
              <a:t>1</a:t>
            </a:fld>
            <a:endParaRPr lang="da-DK" altLang="da-DK" smtClean="0">
              <a:solidFill>
                <a:srgbClr val="000000"/>
              </a:solidFill>
            </a:endParaRPr>
          </a:p>
        </p:txBody>
      </p:sp>
      <p:sp>
        <p:nvSpPr>
          <p:cNvPr id="440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altLang="da-DK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5861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2D719F9-C379-4892-B85F-9338ACE62E49}" type="slidenum">
              <a:rPr lang="da-DK" altLang="da-DK" smtClean="0">
                <a:solidFill>
                  <a:srgbClr val="000000"/>
                </a:solidFill>
              </a:rPr>
              <a:pPr eaLnBrk="1" hangingPunct="1"/>
              <a:t>18</a:t>
            </a:fld>
            <a:endParaRPr lang="da-DK" altLang="da-DK" smtClean="0">
              <a:solidFill>
                <a:srgbClr val="000000"/>
              </a:solidFill>
            </a:endParaRPr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altLang="da-DK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211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76483F9-CBFF-44A3-BE49-9E308E486771}" type="slidenum">
              <a:rPr lang="da-DK" altLang="da-DK" smtClean="0">
                <a:solidFill>
                  <a:srgbClr val="000000"/>
                </a:solidFill>
              </a:rPr>
              <a:pPr eaLnBrk="1" hangingPunct="1"/>
              <a:t>19</a:t>
            </a:fld>
            <a:endParaRPr lang="da-DK" altLang="da-DK" smtClean="0">
              <a:solidFill>
                <a:srgbClr val="000000"/>
              </a:solidFill>
            </a:endParaRPr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altLang="da-DK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4521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187F8A5-18A9-481F-A8DC-A34A4A0480DA}" type="slidenum">
              <a:rPr lang="da-DK" altLang="da-DK" smtClean="0">
                <a:solidFill>
                  <a:srgbClr val="000000"/>
                </a:solidFill>
              </a:rPr>
              <a:pPr eaLnBrk="1" hangingPunct="1"/>
              <a:t>21</a:t>
            </a:fld>
            <a:endParaRPr lang="da-DK" altLang="da-DK" smtClean="0">
              <a:solidFill>
                <a:srgbClr val="000000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a-DK" altLang="da-DK" smtClean="0">
                <a:latin typeface="Times New Roman" pitchFamily="18" charset="0"/>
              </a:rPr>
              <a:t>Efter arbejdspladsen</a:t>
            </a:r>
          </a:p>
          <a:p>
            <a:r>
              <a:rPr lang="da-DK" altLang="da-DK" smtClean="0">
                <a:latin typeface="Times New Roman" pitchFamily="18" charset="0"/>
              </a:rPr>
              <a:t>Kan den formuleres som arbejdspladsens værktøjskasse: Det drejer sig om at hjælp personen til den rigtige behandling</a:t>
            </a:r>
          </a:p>
          <a:p>
            <a:r>
              <a:rPr lang="da-DK" altLang="da-DK" smtClean="0">
                <a:latin typeface="Times New Roman" pitchFamily="18" charset="0"/>
              </a:rPr>
              <a:t>Intensiv i starten, derefter med længere mellemrum, langsigtet opfølgning</a:t>
            </a:r>
          </a:p>
          <a:p>
            <a:r>
              <a:rPr lang="da-DK" altLang="da-DK" smtClean="0">
                <a:latin typeface="Times New Roman" pitchFamily="18" charset="0"/>
              </a:rPr>
              <a:t>Tidsafgrænsede behandlingsforløb</a:t>
            </a:r>
          </a:p>
          <a:p>
            <a:r>
              <a:rPr lang="da-DK" altLang="da-DK" smtClean="0">
                <a:latin typeface="Times New Roman" pitchFamily="18" charset="0"/>
              </a:rPr>
              <a:t>Beskriv Behandlingsprogrammet med ord, incl. tidshorisont</a:t>
            </a:r>
          </a:p>
          <a:p>
            <a:r>
              <a:rPr lang="da-DK" altLang="da-DK" smtClean="0">
                <a:latin typeface="Times New Roman" pitchFamily="18" charset="0"/>
              </a:rPr>
              <a:t>Husk prognose</a:t>
            </a:r>
          </a:p>
        </p:txBody>
      </p:sp>
    </p:spTree>
    <p:extLst>
      <p:ext uri="{BB962C8B-B14F-4D97-AF65-F5344CB8AC3E}">
        <p14:creationId xmlns:p14="http://schemas.microsoft.com/office/powerpoint/2010/main" val="4648858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187F8A5-18A9-481F-A8DC-A34A4A0480DA}" type="slidenum">
              <a:rPr lang="da-DK" altLang="da-DK" smtClean="0">
                <a:solidFill>
                  <a:srgbClr val="000000"/>
                </a:solidFill>
              </a:rPr>
              <a:pPr eaLnBrk="1" hangingPunct="1"/>
              <a:t>22</a:t>
            </a:fld>
            <a:endParaRPr lang="da-DK" altLang="da-DK" smtClean="0">
              <a:solidFill>
                <a:srgbClr val="000000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a-DK" altLang="da-DK" smtClean="0">
                <a:latin typeface="Times New Roman" pitchFamily="18" charset="0"/>
              </a:rPr>
              <a:t>Efter arbejdspladsen</a:t>
            </a:r>
          </a:p>
          <a:p>
            <a:r>
              <a:rPr lang="da-DK" altLang="da-DK" smtClean="0">
                <a:latin typeface="Times New Roman" pitchFamily="18" charset="0"/>
              </a:rPr>
              <a:t>Kan den formuleres som arbejdspladsens værktøjskasse: Det drejer sig om at hjælp personen til den rigtige behandling</a:t>
            </a:r>
          </a:p>
          <a:p>
            <a:r>
              <a:rPr lang="da-DK" altLang="da-DK" smtClean="0">
                <a:latin typeface="Times New Roman" pitchFamily="18" charset="0"/>
              </a:rPr>
              <a:t>Intensiv i starten, derefter med længere mellemrum, langsigtet opfølgning</a:t>
            </a:r>
          </a:p>
          <a:p>
            <a:r>
              <a:rPr lang="da-DK" altLang="da-DK" smtClean="0">
                <a:latin typeface="Times New Roman" pitchFamily="18" charset="0"/>
              </a:rPr>
              <a:t>Tidsafgrænsede behandlingsforløb</a:t>
            </a:r>
          </a:p>
          <a:p>
            <a:r>
              <a:rPr lang="da-DK" altLang="da-DK" smtClean="0">
                <a:latin typeface="Times New Roman" pitchFamily="18" charset="0"/>
              </a:rPr>
              <a:t>Beskriv Behandlingsprogrammet med ord, incl. tidshorisont</a:t>
            </a:r>
          </a:p>
          <a:p>
            <a:r>
              <a:rPr lang="da-DK" altLang="da-DK" smtClean="0">
                <a:latin typeface="Times New Roman" pitchFamily="18" charset="0"/>
              </a:rPr>
              <a:t>Husk prognose</a:t>
            </a:r>
          </a:p>
        </p:txBody>
      </p:sp>
    </p:spTree>
    <p:extLst>
      <p:ext uri="{BB962C8B-B14F-4D97-AF65-F5344CB8AC3E}">
        <p14:creationId xmlns:p14="http://schemas.microsoft.com/office/powerpoint/2010/main" val="35439576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78AD9A1-B5F0-4788-8620-B87F61036711}" type="slidenum">
              <a:rPr lang="da-DK" altLang="da-DK" smtClean="0">
                <a:solidFill>
                  <a:srgbClr val="000000"/>
                </a:solidFill>
              </a:rPr>
              <a:pPr eaLnBrk="1" hangingPunct="1"/>
              <a:t>23</a:t>
            </a:fld>
            <a:endParaRPr lang="da-DK" altLang="da-DK" smtClean="0">
              <a:solidFill>
                <a:srgbClr val="000000"/>
              </a:solidFill>
            </a:endParaRPr>
          </a:p>
        </p:txBody>
      </p:sp>
      <p:sp>
        <p:nvSpPr>
          <p:cNvPr id="49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altLang="da-DK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705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EDAAA93-D2E4-4929-9515-19CB6475C3E1}" type="slidenum">
              <a:rPr lang="da-DK" altLang="da-DK" smtClean="0">
                <a:solidFill>
                  <a:srgbClr val="000000"/>
                </a:solidFill>
              </a:rPr>
              <a:pPr eaLnBrk="1" hangingPunct="1"/>
              <a:t>2</a:t>
            </a:fld>
            <a:endParaRPr lang="da-DK" altLang="da-DK" smtClean="0">
              <a:solidFill>
                <a:srgbClr val="000000"/>
              </a:solidFill>
            </a:endParaRPr>
          </a:p>
        </p:txBody>
      </p:sp>
      <p:sp>
        <p:nvSpPr>
          <p:cNvPr id="440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altLang="da-DK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324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EDAAA93-D2E4-4929-9515-19CB6475C3E1}" type="slidenum">
              <a:rPr lang="da-DK" altLang="da-DK" smtClean="0">
                <a:solidFill>
                  <a:srgbClr val="000000"/>
                </a:solidFill>
              </a:rPr>
              <a:pPr eaLnBrk="1" hangingPunct="1"/>
              <a:t>3</a:t>
            </a:fld>
            <a:endParaRPr lang="da-DK" altLang="da-DK" smtClean="0">
              <a:solidFill>
                <a:srgbClr val="000000"/>
              </a:solidFill>
            </a:endParaRPr>
          </a:p>
        </p:txBody>
      </p:sp>
      <p:sp>
        <p:nvSpPr>
          <p:cNvPr id="440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altLang="da-DK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900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1E33750-8A15-4ECC-B819-611338834E60}" type="slidenum">
              <a:rPr lang="da-DK" altLang="da-DK" smtClean="0">
                <a:solidFill>
                  <a:srgbClr val="000000"/>
                </a:solidFill>
              </a:rPr>
              <a:pPr eaLnBrk="1" hangingPunct="1"/>
              <a:t>4</a:t>
            </a:fld>
            <a:endParaRPr lang="da-DK" altLang="da-DK" smtClean="0">
              <a:solidFill>
                <a:srgbClr val="000000"/>
              </a:solidFill>
            </a:endParaRPr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altLang="da-DK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187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EDAAA93-D2E4-4929-9515-19CB6475C3E1}" type="slidenum">
              <a:rPr lang="da-DK" altLang="da-DK" smtClean="0">
                <a:solidFill>
                  <a:srgbClr val="000000"/>
                </a:solidFill>
              </a:rPr>
              <a:pPr eaLnBrk="1" hangingPunct="1"/>
              <a:t>5</a:t>
            </a:fld>
            <a:endParaRPr lang="da-DK" altLang="da-DK" smtClean="0">
              <a:solidFill>
                <a:srgbClr val="000000"/>
              </a:solidFill>
            </a:endParaRPr>
          </a:p>
        </p:txBody>
      </p:sp>
      <p:sp>
        <p:nvSpPr>
          <p:cNvPr id="440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altLang="da-DK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4448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EDAAA93-D2E4-4929-9515-19CB6475C3E1}" type="slidenum">
              <a:rPr lang="da-DK" altLang="da-DK" smtClean="0">
                <a:solidFill>
                  <a:srgbClr val="000000"/>
                </a:solidFill>
              </a:rPr>
              <a:pPr eaLnBrk="1" hangingPunct="1"/>
              <a:t>6</a:t>
            </a:fld>
            <a:endParaRPr lang="da-DK" altLang="da-DK" smtClean="0">
              <a:solidFill>
                <a:srgbClr val="000000"/>
              </a:solidFill>
            </a:endParaRPr>
          </a:p>
        </p:txBody>
      </p:sp>
      <p:sp>
        <p:nvSpPr>
          <p:cNvPr id="440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altLang="da-DK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77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EDAAA93-D2E4-4929-9515-19CB6475C3E1}" type="slidenum">
              <a:rPr lang="da-DK" altLang="da-DK" smtClean="0">
                <a:solidFill>
                  <a:srgbClr val="000000"/>
                </a:solidFill>
              </a:rPr>
              <a:pPr eaLnBrk="1" hangingPunct="1"/>
              <a:t>7</a:t>
            </a:fld>
            <a:endParaRPr lang="da-DK" altLang="da-DK" smtClean="0">
              <a:solidFill>
                <a:srgbClr val="000000"/>
              </a:solidFill>
            </a:endParaRPr>
          </a:p>
        </p:txBody>
      </p:sp>
      <p:sp>
        <p:nvSpPr>
          <p:cNvPr id="440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altLang="da-DK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2810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77B6E82-D2DB-45BD-A99E-DD4D53EABC51}" type="slidenum">
              <a:rPr lang="da-DK" altLang="da-DK" smtClean="0">
                <a:solidFill>
                  <a:srgbClr val="000000"/>
                </a:solidFill>
              </a:rPr>
              <a:pPr eaLnBrk="1" hangingPunct="1"/>
              <a:t>8</a:t>
            </a:fld>
            <a:endParaRPr lang="da-DK" altLang="da-DK" smtClean="0">
              <a:solidFill>
                <a:srgbClr val="000000"/>
              </a:solidFill>
            </a:endParaRPr>
          </a:p>
        </p:txBody>
      </p:sp>
      <p:sp>
        <p:nvSpPr>
          <p:cNvPr id="471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altLang="da-DK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688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0F97A8B-E34A-4B31-B890-91A392C66EA5}" type="slidenum">
              <a:rPr lang="da-DK" altLang="da-DK" smtClean="0">
                <a:solidFill>
                  <a:srgbClr val="000000"/>
                </a:solidFill>
              </a:rPr>
              <a:pPr eaLnBrk="1" hangingPunct="1"/>
              <a:t>9</a:t>
            </a:fld>
            <a:endParaRPr lang="da-DK" altLang="da-DK" smtClean="0">
              <a:solidFill>
                <a:srgbClr val="000000"/>
              </a:solidFill>
            </a:endParaRPr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 altLang="da-DK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753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7"/>
          <p:cNvSpPr>
            <a:spLocks noChangeArrowheads="1"/>
          </p:cNvSpPr>
          <p:nvPr userDrawn="1"/>
        </p:nvSpPr>
        <p:spPr bwMode="auto">
          <a:xfrm>
            <a:off x="0" y="1190625"/>
            <a:ext cx="9144000" cy="190500"/>
          </a:xfrm>
          <a:prstGeom prst="rect">
            <a:avLst/>
          </a:prstGeom>
          <a:solidFill>
            <a:srgbClr val="0283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" name="Rectangle 18"/>
          <p:cNvSpPr>
            <a:spLocks noChangeArrowheads="1"/>
          </p:cNvSpPr>
          <p:nvPr userDrawn="1"/>
        </p:nvSpPr>
        <p:spPr bwMode="auto">
          <a:xfrm>
            <a:off x="0" y="6457950"/>
            <a:ext cx="9144000" cy="42863"/>
          </a:xfrm>
          <a:prstGeom prst="rect">
            <a:avLst/>
          </a:prstGeom>
          <a:solidFill>
            <a:srgbClr val="0283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5" name="Rectangle 25"/>
          <p:cNvSpPr>
            <a:spLocks noChangeArrowheads="1"/>
          </p:cNvSpPr>
          <p:nvPr userDrawn="1"/>
        </p:nvSpPr>
        <p:spPr bwMode="auto">
          <a:xfrm>
            <a:off x="476250" y="22558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da-DK" sz="2400">
                <a:solidFill>
                  <a:srgbClr val="014882"/>
                </a:solidFill>
              </a:rPr>
              <a:t>PRÆSENTATION TITEL</a:t>
            </a:r>
            <a:br>
              <a:rPr lang="da-DK" sz="2400">
                <a:solidFill>
                  <a:srgbClr val="014882"/>
                </a:solidFill>
              </a:rPr>
            </a:br>
            <a:r>
              <a:rPr lang="da-DK" sz="2400">
                <a:solidFill>
                  <a:srgbClr val="014882"/>
                </a:solidFill>
              </a:rPr>
              <a:t>Undertitel tekst</a:t>
            </a:r>
            <a:r>
              <a:rPr lang="da-DK" sz="2400">
                <a:solidFill>
                  <a:srgbClr val="5F5F5F"/>
                </a:solidFill>
              </a:rPr>
              <a:t/>
            </a:r>
            <a:br>
              <a:rPr lang="da-DK" sz="2400">
                <a:solidFill>
                  <a:srgbClr val="5F5F5F"/>
                </a:solidFill>
              </a:rPr>
            </a:br>
            <a:endParaRPr lang="da-DK" sz="2400">
              <a:solidFill>
                <a:srgbClr val="5F5F5F"/>
              </a:solidFill>
            </a:endParaRPr>
          </a:p>
        </p:txBody>
      </p:sp>
      <p:pic>
        <p:nvPicPr>
          <p:cNvPr id="6" name="Billed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295275"/>
            <a:ext cx="250507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Billed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1" b="-2"/>
          <a:stretch>
            <a:fillRect/>
          </a:stretch>
        </p:blipFill>
        <p:spPr bwMode="auto">
          <a:xfrm>
            <a:off x="0" y="3544888"/>
            <a:ext cx="9144000" cy="291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ktangel 7"/>
          <p:cNvSpPr/>
          <p:nvPr userDrawn="1"/>
        </p:nvSpPr>
        <p:spPr>
          <a:xfrm>
            <a:off x="8321675" y="1444625"/>
            <a:ext cx="503238" cy="503238"/>
          </a:xfrm>
          <a:prstGeom prst="rect">
            <a:avLst/>
          </a:prstGeom>
          <a:solidFill>
            <a:srgbClr val="0283AA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9" name="Rektangel 8"/>
          <p:cNvSpPr/>
          <p:nvPr userDrawn="1"/>
        </p:nvSpPr>
        <p:spPr>
          <a:xfrm>
            <a:off x="8321675" y="2451100"/>
            <a:ext cx="503238" cy="504825"/>
          </a:xfrm>
          <a:prstGeom prst="rect">
            <a:avLst/>
          </a:prstGeom>
          <a:solidFill>
            <a:srgbClr val="C9192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0" name="Rektangel 9"/>
          <p:cNvSpPr/>
          <p:nvPr userDrawn="1"/>
        </p:nvSpPr>
        <p:spPr>
          <a:xfrm>
            <a:off x="7808913" y="1947863"/>
            <a:ext cx="503237" cy="503237"/>
          </a:xfrm>
          <a:prstGeom prst="rect">
            <a:avLst/>
          </a:prstGeom>
          <a:solidFill>
            <a:srgbClr val="ACD1E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1" name="Rektangel 10"/>
          <p:cNvSpPr/>
          <p:nvPr userDrawn="1"/>
        </p:nvSpPr>
        <p:spPr>
          <a:xfrm>
            <a:off x="7829550" y="2955925"/>
            <a:ext cx="503238" cy="503238"/>
          </a:xfrm>
          <a:prstGeom prst="rect">
            <a:avLst/>
          </a:prstGeom>
          <a:solidFill>
            <a:srgbClr val="85B6ED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-14700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953250" y="6572250"/>
            <a:ext cx="2133600" cy="1968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dirty="0" smtClean="0">
                <a:solidFill>
                  <a:srgbClr val="014882"/>
                </a:solidFill>
              </a:defRPr>
            </a:lvl1pPr>
          </a:lstStyle>
          <a:p>
            <a:pPr>
              <a:defRPr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676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Præsentationsnavn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Side </a:t>
            </a:r>
            <a:fld id="{274C2C35-E214-405C-9BB8-507DA6E396B2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3775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865938" y="142875"/>
            <a:ext cx="2065337" cy="6316663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66750" y="142875"/>
            <a:ext cx="6046788" cy="6316663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Præsentationsnavn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Side </a:t>
            </a:r>
            <a:fld id="{33D8BFA1-432D-4FD7-96E4-2AD3F71B0AD0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7560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7E234-23E7-4D6F-B855-FC15E5BDCAFC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776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Præsentationsnavn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Side </a:t>
            </a:r>
            <a:fld id="{4B824F96-F61D-42E0-B479-0EFF7412019B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903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Præsentationsnavn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Side </a:t>
            </a:r>
            <a:fld id="{7AA895BF-8B40-4917-AF02-7830220F55EA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31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66750" y="19335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857750" y="19335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Præsentationsnavn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Side </a:t>
            </a:r>
            <a:fld id="{166A73C2-663F-4B2B-8C4A-C3EA8802A0B6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8080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Præsentationsnavn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Side </a:t>
            </a:r>
            <a:fld id="{B6906CF1-7760-4EA9-BF81-48D78E709339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123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Præsentationsnavn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Side </a:t>
            </a:r>
            <a:fld id="{4D17BDA5-969B-4C85-BBE7-9E628718EE63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7955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Præsentationsnavn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Side </a:t>
            </a:r>
            <a:fld id="{785FC9E1-EB25-4535-9C3E-C817E36DEF86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4455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Præsentationsnavn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Side </a:t>
            </a:r>
            <a:fld id="{9E8108B6-CA0C-427A-853B-132B683F501E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9386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Præsentationsnavn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Side </a:t>
            </a:r>
            <a:fld id="{8697A625-B479-4213-8EA3-C8DF4D16EDF3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856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1675" y="14287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1933575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0975" y="657225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dirty="0" smtClean="0">
                <a:solidFill>
                  <a:srgbClr val="014882"/>
                </a:solidFill>
              </a:defRPr>
            </a:lvl1pPr>
          </a:lstStyle>
          <a:p>
            <a:pPr>
              <a:defRPr/>
            </a:pPr>
            <a:r>
              <a:rPr lang="da-DK"/>
              <a:t>Præsentationsnavn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5722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dirty="0" smtClean="0">
                <a:solidFill>
                  <a:srgbClr val="014882"/>
                </a:solidFill>
              </a:defRPr>
            </a:lvl1pPr>
          </a:lstStyle>
          <a:p>
            <a:pPr>
              <a:defRPr/>
            </a:pPr>
            <a:r>
              <a:rPr lang="da-DK"/>
              <a:t>Side </a:t>
            </a:r>
            <a:fld id="{A72D38A8-6705-4E4D-831F-7A2C26C72028}" type="slidenum">
              <a:rPr lang="da-DK"/>
              <a:pPr>
                <a:defRPr/>
              </a:pPr>
              <a:t>‹#›</a:t>
            </a:fld>
            <a:endParaRPr lang="da-DK"/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0" y="1190625"/>
            <a:ext cx="9144000" cy="190500"/>
          </a:xfrm>
          <a:prstGeom prst="rect">
            <a:avLst/>
          </a:prstGeom>
          <a:solidFill>
            <a:srgbClr val="0283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1031" name="Rectangle 15"/>
          <p:cNvSpPr>
            <a:spLocks noChangeArrowheads="1"/>
          </p:cNvSpPr>
          <p:nvPr/>
        </p:nvSpPr>
        <p:spPr bwMode="auto">
          <a:xfrm>
            <a:off x="0" y="6457950"/>
            <a:ext cx="9144000" cy="42863"/>
          </a:xfrm>
          <a:prstGeom prst="rect">
            <a:avLst/>
          </a:prstGeom>
          <a:solidFill>
            <a:srgbClr val="0283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a-DK"/>
          </a:p>
        </p:txBody>
      </p:sp>
      <p:pic>
        <p:nvPicPr>
          <p:cNvPr id="1032" name="Billede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295275"/>
            <a:ext cx="250507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ktangel 2"/>
          <p:cNvSpPr/>
          <p:nvPr/>
        </p:nvSpPr>
        <p:spPr>
          <a:xfrm>
            <a:off x="8404225" y="4356100"/>
            <a:ext cx="503238" cy="503238"/>
          </a:xfrm>
          <a:prstGeom prst="rect">
            <a:avLst/>
          </a:prstGeom>
          <a:solidFill>
            <a:srgbClr val="0283AA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2" name="Rektangel 11"/>
          <p:cNvSpPr/>
          <p:nvPr/>
        </p:nvSpPr>
        <p:spPr>
          <a:xfrm>
            <a:off x="8404225" y="5362575"/>
            <a:ext cx="503238" cy="503238"/>
          </a:xfrm>
          <a:prstGeom prst="rect">
            <a:avLst/>
          </a:prstGeom>
          <a:solidFill>
            <a:srgbClr val="C9192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3" name="Rektangel 12"/>
          <p:cNvSpPr/>
          <p:nvPr/>
        </p:nvSpPr>
        <p:spPr>
          <a:xfrm>
            <a:off x="7889875" y="4859338"/>
            <a:ext cx="504825" cy="503237"/>
          </a:xfrm>
          <a:prstGeom prst="rect">
            <a:avLst/>
          </a:prstGeom>
          <a:solidFill>
            <a:srgbClr val="ACD1E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4" name="Rektangel 13"/>
          <p:cNvSpPr/>
          <p:nvPr/>
        </p:nvSpPr>
        <p:spPr>
          <a:xfrm>
            <a:off x="7910513" y="5865813"/>
            <a:ext cx="503237" cy="504825"/>
          </a:xfrm>
          <a:prstGeom prst="rect">
            <a:avLst/>
          </a:prstGeom>
          <a:solidFill>
            <a:srgbClr val="85B6ED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2" r:id="rId12"/>
  </p:sldLayoutIdLst>
  <p:hf sldNum="0" hd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400">
          <a:solidFill>
            <a:srgbClr val="01488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400">
          <a:solidFill>
            <a:srgbClr val="014882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400">
          <a:solidFill>
            <a:srgbClr val="014882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400">
          <a:solidFill>
            <a:srgbClr val="014882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400">
          <a:solidFill>
            <a:srgbClr val="014882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400">
          <a:solidFill>
            <a:srgbClr val="5F5F5F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400">
          <a:solidFill>
            <a:srgbClr val="5F5F5F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400">
          <a:solidFill>
            <a:srgbClr val="5F5F5F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400">
          <a:solidFill>
            <a:srgbClr val="5F5F5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400">
          <a:solidFill>
            <a:srgbClr val="01488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14882"/>
        </a:buClr>
        <a:buBlip>
          <a:blip r:embed="rId15"/>
        </a:buBlip>
        <a:defRPr sz="2000">
          <a:solidFill>
            <a:srgbClr val="01488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14882"/>
        </a:buClr>
        <a:buBlip>
          <a:blip r:embed="rId15"/>
        </a:buBlip>
        <a:defRPr>
          <a:solidFill>
            <a:srgbClr val="014882"/>
          </a:solidFill>
          <a:latin typeface="+mn-lt"/>
        </a:defRPr>
      </a:lvl3pPr>
      <a:lvl4pPr marL="1657350" indent="-285750" algn="l" rtl="0" eaLnBrk="1" fontAlgn="base" hangingPunct="1">
        <a:spcBef>
          <a:spcPct val="20000"/>
        </a:spcBef>
        <a:spcAft>
          <a:spcPct val="0"/>
        </a:spcAft>
        <a:buClr>
          <a:srgbClr val="014882"/>
        </a:buClr>
        <a:buBlip>
          <a:blip r:embed="rId15"/>
        </a:buBlip>
        <a:defRPr sz="1600">
          <a:solidFill>
            <a:srgbClr val="01488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2D86"/>
        </a:buClr>
        <a:buBlip>
          <a:blip r:embed="rId15"/>
        </a:buBlip>
        <a:defRPr sz="1400">
          <a:solidFill>
            <a:srgbClr val="01488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2D86"/>
        </a:buClr>
        <a:buFont typeface="Arial" charset="0"/>
        <a:buChar char="­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2D86"/>
        </a:buClr>
        <a:buFont typeface="Arial" charset="0"/>
        <a:buChar char="­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2D86"/>
        </a:buClr>
        <a:buFont typeface="Arial" charset="0"/>
        <a:buChar char="­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2D86"/>
        </a:buClr>
        <a:buFont typeface="Arial" charset="0"/>
        <a:buChar char="­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4000" b="1" dirty="0" smtClean="0">
                <a:solidFill>
                  <a:srgbClr val="002060"/>
                </a:solidFill>
              </a:rPr>
              <a:t>Hvordan spiller vi sammen hvis stress rammer?</a:t>
            </a:r>
            <a:endParaRPr lang="da-DK" altLang="da-DK" sz="4000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930650"/>
            <a:ext cx="6400800" cy="1752600"/>
          </a:xfrm>
        </p:spPr>
        <p:txBody>
          <a:bodyPr lIns="0" tIns="0" rIns="0" bIns="0" anchor="ctr"/>
          <a:lstStyle/>
          <a:p>
            <a:pPr marL="0" indent="0" algn="ctr" eaLnBrk="1" hangingPunct="1">
              <a:buNone/>
            </a:pPr>
            <a:r>
              <a:rPr lang="da-DK" altLang="da-DK" dirty="0" smtClean="0"/>
              <a:t> </a:t>
            </a:r>
            <a:r>
              <a:rPr lang="da-DK" altLang="da-DK" dirty="0" smtClean="0">
                <a:solidFill>
                  <a:srgbClr val="002060"/>
                </a:solidFill>
              </a:rPr>
              <a:t>Slagteri- og </a:t>
            </a:r>
            <a:r>
              <a:rPr lang="da-DK" altLang="da-DK" dirty="0">
                <a:solidFill>
                  <a:srgbClr val="002060"/>
                </a:solidFill>
              </a:rPr>
              <a:t>K</a:t>
            </a:r>
            <a:r>
              <a:rPr lang="da-DK" altLang="da-DK" dirty="0" smtClean="0">
                <a:solidFill>
                  <a:srgbClr val="002060"/>
                </a:solidFill>
              </a:rPr>
              <a:t>ødbranchens Arbejdsmiljødag 4.11.2014</a:t>
            </a:r>
          </a:p>
        </p:txBody>
      </p:sp>
    </p:spTree>
    <p:extLst>
      <p:ext uri="{BB962C8B-B14F-4D97-AF65-F5344CB8AC3E}">
        <p14:creationId xmlns:p14="http://schemas.microsoft.com/office/powerpoint/2010/main" val="26674084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da-DK" altLang="da-DK" sz="3200" b="1" dirty="0">
                <a:solidFill>
                  <a:srgbClr val="002060"/>
                </a:solidFill>
              </a:rPr>
              <a:t>Skadelig </a:t>
            </a:r>
            <a:r>
              <a:rPr lang="da-DK" altLang="da-DK" sz="3200" b="1" dirty="0" smtClean="0">
                <a:solidFill>
                  <a:srgbClr val="002060"/>
                </a:solidFill>
              </a:rPr>
              <a:t>stress</a:t>
            </a:r>
            <a:r>
              <a:rPr lang="da-DK" altLang="da-DK" sz="3200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  <a:defRPr/>
            </a:pPr>
            <a:endParaRPr lang="da-DK" sz="3200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r>
              <a:rPr lang="da-DK" sz="3200" dirty="0" smtClean="0">
                <a:solidFill>
                  <a:srgbClr val="002060"/>
                </a:solidFill>
              </a:rPr>
              <a:t>		Uretfærdighed </a:t>
            </a:r>
          </a:p>
          <a:p>
            <a:pPr>
              <a:buNone/>
              <a:defRPr/>
            </a:pPr>
            <a:r>
              <a:rPr lang="da-DK" i="1" dirty="0" smtClean="0">
                <a:solidFill>
                  <a:srgbClr val="002060"/>
                </a:solidFill>
              </a:rPr>
              <a:t>				</a:t>
            </a:r>
            <a:r>
              <a:rPr lang="da-DK" i="1" dirty="0" err="1" smtClean="0">
                <a:solidFill>
                  <a:srgbClr val="002060"/>
                </a:solidFill>
              </a:rPr>
              <a:t>Arb</a:t>
            </a:r>
            <a:r>
              <a:rPr lang="da-DK" i="1" dirty="0" smtClean="0">
                <a:solidFill>
                  <a:srgbClr val="002060"/>
                </a:solidFill>
              </a:rPr>
              <a:t>. Med. Klinik Aarhus Uni. </a:t>
            </a:r>
            <a:r>
              <a:rPr lang="da-DK" i="1" dirty="0" err="1" smtClean="0">
                <a:solidFill>
                  <a:srgbClr val="002060"/>
                </a:solidFill>
              </a:rPr>
              <a:t>Hosp</a:t>
            </a:r>
            <a:r>
              <a:rPr lang="da-DK" i="1" dirty="0" smtClean="0">
                <a:solidFill>
                  <a:srgbClr val="002060"/>
                </a:solidFill>
              </a:rPr>
              <a:t>.</a:t>
            </a: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da-DK" sz="3200" dirty="0" smtClean="0">
                <a:solidFill>
                  <a:srgbClr val="002060"/>
                </a:solidFill>
              </a:rPr>
              <a:t>				</a:t>
            </a: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da-DK" sz="3200" dirty="0" smtClean="0">
                <a:solidFill>
                  <a:srgbClr val="002060"/>
                </a:solidFill>
              </a:rPr>
              <a:t>			Mangel på anerkendelse</a:t>
            </a: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da-DK" sz="3200" dirty="0">
                <a:solidFill>
                  <a:srgbClr val="002060"/>
                </a:solidFill>
              </a:rPr>
              <a:t>	</a:t>
            </a:r>
            <a:r>
              <a:rPr lang="da-DK" sz="3200" dirty="0" smtClean="0">
                <a:solidFill>
                  <a:srgbClr val="002060"/>
                </a:solidFill>
              </a:rPr>
              <a:t>			</a:t>
            </a:r>
            <a:r>
              <a:rPr lang="da-DK" i="1" dirty="0" smtClean="0">
                <a:solidFill>
                  <a:srgbClr val="002060"/>
                </a:solidFill>
              </a:rPr>
              <a:t>Pernille Steen Pedersen, </a:t>
            </a:r>
            <a:r>
              <a:rPr lang="da-DK" i="1" dirty="0" err="1" smtClean="0">
                <a:solidFill>
                  <a:srgbClr val="002060"/>
                </a:solidFill>
              </a:rPr>
              <a:t>PPclinic</a:t>
            </a:r>
            <a:endParaRPr lang="da-DK" i="1" dirty="0" smtClean="0">
              <a:solidFill>
                <a:srgbClr val="002060"/>
              </a:solidFill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da-DK" sz="3200" dirty="0">
                <a:solidFill>
                  <a:srgbClr val="002060"/>
                </a:solidFill>
              </a:rPr>
              <a:t>	</a:t>
            </a:r>
            <a:r>
              <a:rPr lang="da-DK" sz="3200" dirty="0" smtClean="0">
                <a:solidFill>
                  <a:srgbClr val="002060"/>
                </a:solidFill>
              </a:rPr>
              <a:t>		</a:t>
            </a: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da-DK" sz="3200" i="1" dirty="0">
                <a:solidFill>
                  <a:srgbClr val="002060"/>
                </a:solidFill>
              </a:rPr>
              <a:t>	</a:t>
            </a:r>
            <a:r>
              <a:rPr lang="da-DK" sz="3200" i="1" dirty="0" smtClean="0">
                <a:solidFill>
                  <a:srgbClr val="002060"/>
                </a:solidFill>
              </a:rPr>
              <a:t>			</a:t>
            </a:r>
            <a:endParaRPr lang="da-DK" i="1" dirty="0" smtClean="0">
              <a:solidFill>
                <a:srgbClr val="00206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282580" y="151001"/>
            <a:ext cx="3837963" cy="1035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01488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2"/>
              </a:buBlip>
              <a:defRPr sz="2000">
                <a:solidFill>
                  <a:srgbClr val="01488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2"/>
              </a:buBlip>
              <a:defRPr>
                <a:solidFill>
                  <a:srgbClr val="014882"/>
                </a:solidFill>
                <a:latin typeface="+mn-lt"/>
              </a:defRPr>
            </a:lvl3pPr>
            <a:lvl4pPr marL="16573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2"/>
              </a:buBlip>
              <a:defRPr sz="1600">
                <a:solidFill>
                  <a:srgbClr val="01488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Blip>
                <a:blip r:embed="rId2"/>
              </a:buBlip>
              <a:defRPr sz="1400">
                <a:solidFill>
                  <a:srgbClr val="01488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da-DK" altLang="da-DK" sz="3200" kern="0" dirty="0" smtClean="0">
                <a:solidFill>
                  <a:srgbClr val="002060"/>
                </a:solidFill>
              </a:rPr>
              <a:t> Forebyggelse</a:t>
            </a:r>
          </a:p>
        </p:txBody>
      </p:sp>
    </p:spTree>
    <p:extLst>
      <p:ext uri="{BB962C8B-B14F-4D97-AF65-F5344CB8AC3E}">
        <p14:creationId xmlns:p14="http://schemas.microsoft.com/office/powerpoint/2010/main" val="325878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  <a:defRPr/>
            </a:pPr>
            <a:r>
              <a:rPr lang="da-DK" altLang="da-DK" sz="3200" dirty="0" smtClean="0">
                <a:solidFill>
                  <a:srgbClr val="002060"/>
                </a:solidFill>
              </a:rPr>
              <a:t>At forebygge skadelig stress</a:t>
            </a:r>
          </a:p>
          <a:p>
            <a:pPr marL="514350" indent="-514350">
              <a:buAutoNum type="arabicPeriod"/>
              <a:defRPr/>
            </a:pPr>
            <a:endParaRPr lang="da-DK" sz="3200" dirty="0">
              <a:solidFill>
                <a:srgbClr val="002060"/>
              </a:solidFill>
            </a:endParaRPr>
          </a:p>
          <a:p>
            <a:pPr marL="514350" indent="-514350">
              <a:buAutoNum type="arabicPeriod"/>
              <a:defRPr/>
            </a:pPr>
            <a:r>
              <a:rPr lang="da-DK" sz="3200" dirty="0" smtClean="0">
                <a:solidFill>
                  <a:srgbClr val="002060"/>
                </a:solidFill>
              </a:rPr>
              <a:t>At helbrede skadelig stress</a:t>
            </a:r>
          </a:p>
        </p:txBody>
      </p:sp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01488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2"/>
              </a:buBlip>
              <a:defRPr sz="2000">
                <a:solidFill>
                  <a:srgbClr val="01488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2"/>
              </a:buBlip>
              <a:defRPr>
                <a:solidFill>
                  <a:srgbClr val="014882"/>
                </a:solidFill>
                <a:latin typeface="+mn-lt"/>
              </a:defRPr>
            </a:lvl3pPr>
            <a:lvl4pPr marL="16573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2"/>
              </a:buBlip>
              <a:defRPr sz="1600">
                <a:solidFill>
                  <a:srgbClr val="01488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Blip>
                <a:blip r:embed="rId2"/>
              </a:buBlip>
              <a:defRPr sz="1400">
                <a:solidFill>
                  <a:srgbClr val="01488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da-DK" altLang="da-DK" sz="3200" kern="0" dirty="0" smtClean="0">
                <a:solidFill>
                  <a:srgbClr val="002060"/>
                </a:solidFill>
              </a:rPr>
              <a:t>				Hvordan?</a:t>
            </a:r>
          </a:p>
        </p:txBody>
      </p:sp>
    </p:spTree>
    <p:extLst>
      <p:ext uri="{BB962C8B-B14F-4D97-AF65-F5344CB8AC3E}">
        <p14:creationId xmlns:p14="http://schemas.microsoft.com/office/powerpoint/2010/main" val="291290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da-DK" altLang="da-DK" sz="4400" dirty="0">
                <a:solidFill>
                  <a:srgbClr val="002060"/>
                </a:solidFill>
              </a:rPr>
              <a:t>Forebyggelse</a:t>
            </a:r>
          </a:p>
          <a:p>
            <a:pPr marL="0" indent="0" algn="ctr">
              <a:buNone/>
              <a:defRPr/>
            </a:pPr>
            <a:endParaRPr lang="da-DK" i="1" dirty="0" smtClean="0">
              <a:solidFill>
                <a:srgbClr val="00206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282580" y="151001"/>
            <a:ext cx="3837963" cy="1035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01488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2"/>
              </a:buBlip>
              <a:defRPr sz="2000">
                <a:solidFill>
                  <a:srgbClr val="01488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2"/>
              </a:buBlip>
              <a:defRPr>
                <a:solidFill>
                  <a:srgbClr val="014882"/>
                </a:solidFill>
                <a:latin typeface="+mn-lt"/>
              </a:defRPr>
            </a:lvl3pPr>
            <a:lvl4pPr marL="16573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2"/>
              </a:buBlip>
              <a:defRPr sz="1600">
                <a:solidFill>
                  <a:srgbClr val="01488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Blip>
                <a:blip r:embed="rId2"/>
              </a:buBlip>
              <a:defRPr sz="1400">
                <a:solidFill>
                  <a:srgbClr val="01488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da-DK" altLang="da-DK" sz="3200" kern="0" dirty="0" smtClean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843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da-DK" altLang="da-DK" sz="3200" b="1" dirty="0" smtClean="0">
                <a:solidFill>
                  <a:srgbClr val="002060"/>
                </a:solidFill>
              </a:rPr>
              <a:t>En ledelsesopgave:</a:t>
            </a:r>
          </a:p>
          <a:p>
            <a:pPr marL="0" indent="0">
              <a:buNone/>
              <a:defRPr/>
            </a:pPr>
            <a:endParaRPr lang="da-DK" altLang="da-DK" sz="3200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r>
              <a:rPr lang="da-DK" altLang="da-DK" sz="3200" dirty="0" smtClean="0">
                <a:solidFill>
                  <a:srgbClr val="002060"/>
                </a:solidFill>
              </a:rPr>
              <a:t>Respekt  /  anerkendelse /  </a:t>
            </a:r>
            <a:r>
              <a:rPr lang="da-DK" altLang="da-DK" sz="3200" dirty="0" err="1" smtClean="0">
                <a:solidFill>
                  <a:srgbClr val="002060"/>
                </a:solidFill>
              </a:rPr>
              <a:t>feed-back</a:t>
            </a:r>
            <a:endParaRPr lang="da-DK" altLang="da-DK" sz="3200" dirty="0" smtClean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endParaRPr lang="da-DK" sz="3200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r>
              <a:rPr lang="da-DK" i="1" dirty="0" smtClean="0">
                <a:solidFill>
                  <a:srgbClr val="002060"/>
                </a:solidFill>
              </a:rPr>
              <a:t>		Pernille </a:t>
            </a:r>
            <a:r>
              <a:rPr lang="da-DK" i="1" dirty="0">
                <a:solidFill>
                  <a:srgbClr val="002060"/>
                </a:solidFill>
              </a:rPr>
              <a:t>Steen </a:t>
            </a:r>
            <a:r>
              <a:rPr lang="da-DK" i="1" dirty="0" smtClean="0">
                <a:solidFill>
                  <a:srgbClr val="002060"/>
                </a:solidFill>
              </a:rPr>
              <a:t>Pedersen, </a:t>
            </a:r>
            <a:r>
              <a:rPr lang="da-DK" i="1" dirty="0" err="1" smtClean="0">
                <a:solidFill>
                  <a:srgbClr val="002060"/>
                </a:solidFill>
              </a:rPr>
              <a:t>PPclinic</a:t>
            </a:r>
            <a:r>
              <a:rPr lang="da-DK" i="1" dirty="0" smtClean="0">
                <a:solidFill>
                  <a:srgbClr val="002060"/>
                </a:solidFill>
              </a:rPr>
              <a:t> og CBS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282580" y="151001"/>
            <a:ext cx="3837963" cy="1035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01488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2"/>
              </a:buBlip>
              <a:defRPr sz="2000">
                <a:solidFill>
                  <a:srgbClr val="01488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2"/>
              </a:buBlip>
              <a:defRPr>
                <a:solidFill>
                  <a:srgbClr val="014882"/>
                </a:solidFill>
                <a:latin typeface="+mn-lt"/>
              </a:defRPr>
            </a:lvl3pPr>
            <a:lvl4pPr marL="16573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2"/>
              </a:buBlip>
              <a:defRPr sz="1600">
                <a:solidFill>
                  <a:srgbClr val="01488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Blip>
                <a:blip r:embed="rId2"/>
              </a:buBlip>
              <a:defRPr sz="1400">
                <a:solidFill>
                  <a:srgbClr val="01488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da-DK" altLang="da-DK" sz="3200" kern="0" dirty="0" smtClean="0">
                <a:solidFill>
                  <a:srgbClr val="002060"/>
                </a:solidFill>
              </a:rPr>
              <a:t> Forebyggelse</a:t>
            </a:r>
          </a:p>
        </p:txBody>
      </p:sp>
    </p:spTree>
    <p:extLst>
      <p:ext uri="{BB962C8B-B14F-4D97-AF65-F5344CB8AC3E}">
        <p14:creationId xmlns:p14="http://schemas.microsoft.com/office/powerpoint/2010/main" val="398600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da-DK" altLang="da-DK" sz="4000" dirty="0" smtClean="0">
                <a:solidFill>
                  <a:srgbClr val="002060"/>
                </a:solidFill>
              </a:rPr>
              <a:t>Anerkendelse, </a:t>
            </a:r>
          </a:p>
          <a:p>
            <a:pPr marL="0" indent="0" algn="ctr">
              <a:buNone/>
              <a:defRPr/>
            </a:pPr>
            <a:r>
              <a:rPr lang="da-DK" altLang="da-DK" sz="4000" dirty="0" smtClean="0">
                <a:solidFill>
                  <a:srgbClr val="002060"/>
                </a:solidFill>
              </a:rPr>
              <a:t>som ikke passer til medarbejderen, </a:t>
            </a:r>
          </a:p>
          <a:p>
            <a:pPr marL="0" indent="0" algn="ctr">
              <a:buNone/>
              <a:defRPr/>
            </a:pPr>
            <a:r>
              <a:rPr lang="da-DK" altLang="da-DK" sz="4000" dirty="0" smtClean="0">
                <a:solidFill>
                  <a:srgbClr val="002060"/>
                </a:solidFill>
              </a:rPr>
              <a:t>virker negativt</a:t>
            </a:r>
            <a:endParaRPr lang="da-DK" altLang="da-DK" sz="4000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r>
              <a:rPr lang="da-DK" altLang="da-DK" sz="3200" dirty="0" smtClean="0">
                <a:solidFill>
                  <a:srgbClr val="002060"/>
                </a:solidFill>
              </a:rPr>
              <a:t> </a:t>
            </a:r>
            <a:endParaRPr lang="da-DK" sz="3200" i="1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endParaRPr lang="da-DK" i="1" dirty="0" smtClean="0">
              <a:solidFill>
                <a:srgbClr val="00206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282580" y="151001"/>
            <a:ext cx="3837963" cy="1035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01488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2"/>
              </a:buBlip>
              <a:defRPr sz="2000">
                <a:solidFill>
                  <a:srgbClr val="01488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2"/>
              </a:buBlip>
              <a:defRPr>
                <a:solidFill>
                  <a:srgbClr val="014882"/>
                </a:solidFill>
                <a:latin typeface="+mn-lt"/>
              </a:defRPr>
            </a:lvl3pPr>
            <a:lvl4pPr marL="16573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2"/>
              </a:buBlip>
              <a:defRPr sz="1600">
                <a:solidFill>
                  <a:srgbClr val="01488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Blip>
                <a:blip r:embed="rId2"/>
              </a:buBlip>
              <a:defRPr sz="1400">
                <a:solidFill>
                  <a:srgbClr val="01488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da-DK" altLang="da-DK" sz="3200" kern="0" dirty="0" smtClean="0">
                <a:solidFill>
                  <a:srgbClr val="002060"/>
                </a:solidFill>
              </a:rPr>
              <a:t> Forebyggelse</a:t>
            </a:r>
          </a:p>
        </p:txBody>
      </p:sp>
    </p:spTree>
    <p:extLst>
      <p:ext uri="{BB962C8B-B14F-4D97-AF65-F5344CB8AC3E}">
        <p14:creationId xmlns:p14="http://schemas.microsoft.com/office/powerpoint/2010/main" val="384360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  <a:defRPr/>
            </a:pPr>
            <a:r>
              <a:rPr lang="da-DK" altLang="da-DK" sz="3200" dirty="0" smtClean="0">
                <a:solidFill>
                  <a:srgbClr val="002060"/>
                </a:solidFill>
              </a:rPr>
              <a:t>Procesmester</a:t>
            </a:r>
          </a:p>
          <a:p>
            <a:pPr marL="0" indent="0">
              <a:buNone/>
              <a:defRPr/>
            </a:pPr>
            <a:r>
              <a:rPr lang="da-DK" altLang="da-DK" sz="3200" dirty="0">
                <a:solidFill>
                  <a:srgbClr val="002060"/>
                </a:solidFill>
              </a:rPr>
              <a:t>	</a:t>
            </a:r>
            <a:r>
              <a:rPr lang="da-DK" altLang="da-DK" sz="3200" dirty="0" smtClean="0">
                <a:solidFill>
                  <a:srgbClr val="002060"/>
                </a:solidFill>
              </a:rPr>
              <a:t>Processen, arbejdsmiljøet, kollegerne</a:t>
            </a:r>
          </a:p>
          <a:p>
            <a:pPr marL="0" indent="0">
              <a:buNone/>
              <a:defRPr/>
            </a:pPr>
            <a:endParaRPr lang="da-DK" altLang="da-DK" sz="3200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endParaRPr lang="da-DK" altLang="da-DK" sz="3200" dirty="0" smtClean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r>
              <a:rPr lang="da-DK" altLang="da-DK" sz="3200" dirty="0" smtClean="0">
                <a:solidFill>
                  <a:srgbClr val="002060"/>
                </a:solidFill>
              </a:rPr>
              <a:t>2. Problemløser</a:t>
            </a:r>
          </a:p>
          <a:p>
            <a:pPr marL="0" indent="0">
              <a:buNone/>
              <a:defRPr/>
            </a:pPr>
            <a:r>
              <a:rPr lang="da-DK" altLang="da-DK" sz="3200" dirty="0">
                <a:solidFill>
                  <a:srgbClr val="002060"/>
                </a:solidFill>
              </a:rPr>
              <a:t>	</a:t>
            </a:r>
            <a:r>
              <a:rPr lang="da-DK" altLang="da-DK" sz="3200" dirty="0" smtClean="0">
                <a:solidFill>
                  <a:srgbClr val="002060"/>
                </a:solidFill>
              </a:rPr>
              <a:t>Problemet, opgaven, resultatet </a:t>
            </a:r>
            <a:endParaRPr lang="da-DK" sz="3200" i="1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endParaRPr lang="da-DK" i="1" dirty="0" smtClean="0">
              <a:solidFill>
                <a:srgbClr val="00206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282580" y="151001"/>
            <a:ext cx="3837963" cy="1035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01488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2"/>
              </a:buBlip>
              <a:defRPr sz="2000">
                <a:solidFill>
                  <a:srgbClr val="01488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2"/>
              </a:buBlip>
              <a:defRPr>
                <a:solidFill>
                  <a:srgbClr val="014882"/>
                </a:solidFill>
                <a:latin typeface="+mn-lt"/>
              </a:defRPr>
            </a:lvl3pPr>
            <a:lvl4pPr marL="16573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2"/>
              </a:buBlip>
              <a:defRPr sz="1600">
                <a:solidFill>
                  <a:srgbClr val="01488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Blip>
                <a:blip r:embed="rId2"/>
              </a:buBlip>
              <a:defRPr sz="1400">
                <a:solidFill>
                  <a:srgbClr val="01488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da-DK" altLang="da-DK" sz="3200" kern="0" dirty="0" smtClean="0">
                <a:solidFill>
                  <a:srgbClr val="002060"/>
                </a:solidFill>
              </a:rPr>
              <a:t> Forebyggelse</a:t>
            </a:r>
          </a:p>
        </p:txBody>
      </p:sp>
    </p:spTree>
    <p:extLst>
      <p:ext uri="{BB962C8B-B14F-4D97-AF65-F5344CB8AC3E}">
        <p14:creationId xmlns:p14="http://schemas.microsoft.com/office/powerpoint/2010/main" val="136905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  <a:defRPr/>
            </a:pPr>
            <a:r>
              <a:rPr lang="da-DK" altLang="da-DK" sz="3200" dirty="0" smtClean="0">
                <a:solidFill>
                  <a:srgbClr val="002060"/>
                </a:solidFill>
              </a:rPr>
              <a:t>Procesmester:	</a:t>
            </a:r>
          </a:p>
          <a:p>
            <a:pPr marL="0" indent="0">
              <a:buNone/>
              <a:defRPr/>
            </a:pPr>
            <a:r>
              <a:rPr lang="da-DK" altLang="da-DK" sz="3200" dirty="0">
                <a:solidFill>
                  <a:srgbClr val="002060"/>
                </a:solidFill>
              </a:rPr>
              <a:t>	</a:t>
            </a:r>
            <a:r>
              <a:rPr lang="da-DK" altLang="da-DK" sz="3200" dirty="0" smtClean="0">
                <a:solidFill>
                  <a:srgbClr val="002060"/>
                </a:solidFill>
              </a:rPr>
              <a:t>Social støtte, hjælp og tak</a:t>
            </a:r>
            <a:endParaRPr lang="da-DK" altLang="da-DK" sz="3200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endParaRPr lang="da-DK" altLang="da-DK" sz="3200" dirty="0" smtClean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r>
              <a:rPr lang="da-DK" altLang="da-DK" sz="3200" dirty="0" smtClean="0">
                <a:solidFill>
                  <a:srgbClr val="002060"/>
                </a:solidFill>
              </a:rPr>
              <a:t>2. Problemløser:</a:t>
            </a:r>
          </a:p>
          <a:p>
            <a:pPr marL="0" indent="0">
              <a:buNone/>
              <a:defRPr/>
            </a:pPr>
            <a:r>
              <a:rPr lang="da-DK" altLang="da-DK" sz="3200" dirty="0">
                <a:solidFill>
                  <a:srgbClr val="002060"/>
                </a:solidFill>
              </a:rPr>
              <a:t>	</a:t>
            </a:r>
            <a:r>
              <a:rPr lang="da-DK" altLang="da-DK" sz="3200" dirty="0" smtClean="0">
                <a:solidFill>
                  <a:srgbClr val="002060"/>
                </a:solidFill>
              </a:rPr>
              <a:t>Faglig opbakning og opmærksomhed </a:t>
            </a:r>
            <a:endParaRPr lang="da-DK" sz="3200" i="1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endParaRPr lang="da-DK" i="1" dirty="0" smtClean="0">
              <a:solidFill>
                <a:srgbClr val="00206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282580" y="151001"/>
            <a:ext cx="3837963" cy="1035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01488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2"/>
              </a:buBlip>
              <a:defRPr sz="2000">
                <a:solidFill>
                  <a:srgbClr val="01488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2"/>
              </a:buBlip>
              <a:defRPr>
                <a:solidFill>
                  <a:srgbClr val="014882"/>
                </a:solidFill>
                <a:latin typeface="+mn-lt"/>
              </a:defRPr>
            </a:lvl3pPr>
            <a:lvl4pPr marL="16573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2"/>
              </a:buBlip>
              <a:defRPr sz="1600">
                <a:solidFill>
                  <a:srgbClr val="01488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Blip>
                <a:blip r:embed="rId2"/>
              </a:buBlip>
              <a:defRPr sz="1400">
                <a:solidFill>
                  <a:srgbClr val="01488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da-DK" altLang="da-DK" sz="3200" kern="0" dirty="0" smtClean="0">
                <a:solidFill>
                  <a:srgbClr val="002060"/>
                </a:solidFill>
              </a:rPr>
              <a:t> Forebyggelse</a:t>
            </a:r>
          </a:p>
        </p:txBody>
      </p:sp>
    </p:spTree>
    <p:extLst>
      <p:ext uri="{BB962C8B-B14F-4D97-AF65-F5344CB8AC3E}">
        <p14:creationId xmlns:p14="http://schemas.microsoft.com/office/powerpoint/2010/main" val="248838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da-DK" altLang="da-DK" sz="4400" dirty="0" smtClean="0">
                <a:solidFill>
                  <a:srgbClr val="002060"/>
                </a:solidFill>
              </a:rPr>
              <a:t>Helbredelse</a:t>
            </a:r>
            <a:endParaRPr lang="da-DK" altLang="da-DK" sz="4400" dirty="0">
              <a:solidFill>
                <a:srgbClr val="002060"/>
              </a:solidFill>
            </a:endParaRPr>
          </a:p>
          <a:p>
            <a:pPr marL="0" indent="0" algn="ctr">
              <a:buNone/>
              <a:defRPr/>
            </a:pPr>
            <a:endParaRPr lang="da-DK" i="1" dirty="0" smtClean="0">
              <a:solidFill>
                <a:srgbClr val="00206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282580" y="151001"/>
            <a:ext cx="3837963" cy="1035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01488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2"/>
              </a:buBlip>
              <a:defRPr sz="2000">
                <a:solidFill>
                  <a:srgbClr val="01488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2"/>
              </a:buBlip>
              <a:defRPr>
                <a:solidFill>
                  <a:srgbClr val="014882"/>
                </a:solidFill>
                <a:latin typeface="+mn-lt"/>
              </a:defRPr>
            </a:lvl3pPr>
            <a:lvl4pPr marL="16573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2"/>
              </a:buBlip>
              <a:defRPr sz="1600">
                <a:solidFill>
                  <a:srgbClr val="01488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Blip>
                <a:blip r:embed="rId2"/>
              </a:buBlip>
              <a:defRPr sz="1400">
                <a:solidFill>
                  <a:srgbClr val="01488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da-DK" altLang="da-DK" sz="3200" kern="0" dirty="0" smtClean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323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body"/>
          </p:nvPr>
        </p:nvSpPr>
        <p:spPr>
          <a:xfrm>
            <a:off x="457200" y="1600200"/>
            <a:ext cx="8229600" cy="4525963"/>
          </a:xfrm>
        </p:spPr>
        <p:txBody>
          <a:bodyPr anchor="t"/>
          <a:lstStyle/>
          <a:p>
            <a:pPr marL="342900" indent="-341313" algn="l" eaLnBrk="1" hangingPunct="1"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da-DK" sz="2800" i="1" dirty="0" smtClean="0">
              <a:solidFill>
                <a:srgbClr val="002060"/>
              </a:solidFill>
            </a:endParaRP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80" y="1969630"/>
            <a:ext cx="6838600" cy="4224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282580" y="151001"/>
            <a:ext cx="3837963" cy="1035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rgbClr val="01488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4"/>
              </a:buBlip>
              <a:defRPr sz="2000">
                <a:solidFill>
                  <a:srgbClr val="01488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4"/>
              </a:buBlip>
              <a:defRPr>
                <a:solidFill>
                  <a:srgbClr val="014882"/>
                </a:solidFill>
                <a:latin typeface="+mn-lt"/>
              </a:defRPr>
            </a:lvl3pPr>
            <a:lvl4pPr marL="16573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4"/>
              </a:buBlip>
              <a:defRPr sz="1600">
                <a:solidFill>
                  <a:srgbClr val="01488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Blip>
                <a:blip r:embed="rId4"/>
              </a:buBlip>
              <a:defRPr sz="1400">
                <a:solidFill>
                  <a:srgbClr val="01488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da-DK" altLang="da-DK" sz="3200" kern="0" dirty="0" smtClean="0">
                <a:solidFill>
                  <a:srgbClr val="002060"/>
                </a:solidFill>
              </a:rPr>
              <a:t>Helbredelse</a:t>
            </a:r>
          </a:p>
        </p:txBody>
      </p:sp>
    </p:spTree>
    <p:extLst>
      <p:ext uri="{BB962C8B-B14F-4D97-AF65-F5344CB8AC3E}">
        <p14:creationId xmlns:p14="http://schemas.microsoft.com/office/powerpoint/2010/main" val="282283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02163"/>
          </a:xfrm>
        </p:spPr>
        <p:txBody>
          <a:bodyPr/>
          <a:lstStyle/>
          <a:p>
            <a:pPr marL="341313" indent="-341313" eaLnBrk="1" hangingPunct="1">
              <a:buClr>
                <a:srgbClr val="00006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a-DK" sz="3200" dirty="0" smtClean="0">
                <a:solidFill>
                  <a:srgbClr val="000066"/>
                </a:solidFill>
              </a:rPr>
              <a:t>Bevar kontakt før og under sygemelding</a:t>
            </a:r>
          </a:p>
          <a:p>
            <a:pPr marL="0" indent="0">
              <a:buClr>
                <a:srgbClr val="000066"/>
              </a:buCl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a-DK" sz="3200" dirty="0" smtClean="0">
                <a:solidFill>
                  <a:srgbClr val="000066"/>
                </a:solidFill>
              </a:rPr>
              <a:t>		-Undgå berøringsangst og skyld</a:t>
            </a:r>
          </a:p>
          <a:p>
            <a:pPr marL="0" indent="0">
              <a:buClr>
                <a:srgbClr val="000066"/>
              </a:buCl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da-DK" sz="3200" dirty="0" smtClean="0">
              <a:solidFill>
                <a:srgbClr val="000066"/>
              </a:solidFill>
            </a:endParaRPr>
          </a:p>
          <a:p>
            <a:pPr marL="341313" indent="-341313" eaLnBrk="1" hangingPunct="1">
              <a:buClr>
                <a:srgbClr val="00006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a-DK" sz="3200" dirty="0" smtClean="0">
                <a:solidFill>
                  <a:srgbClr val="000066"/>
                </a:solidFill>
              </a:rPr>
              <a:t>Undgå langvarige sygemeldinger</a:t>
            </a:r>
          </a:p>
          <a:p>
            <a:pPr marL="0" indent="0" eaLnBrk="1" hangingPunct="1">
              <a:buClr>
                <a:srgbClr val="000066"/>
              </a:buClr>
              <a:buFont typeface="Times New Roman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a-DK" sz="3200" dirty="0" smtClean="0">
                <a:solidFill>
                  <a:srgbClr val="000066"/>
                </a:solidFill>
              </a:rPr>
              <a:t>		(2-3 uger)</a:t>
            </a:r>
          </a:p>
          <a:p>
            <a:pPr marL="341313" indent="-341313" eaLnBrk="1" hangingPunct="1"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a-DK" sz="3200" i="1" dirty="0" smtClean="0">
                <a:solidFill>
                  <a:srgbClr val="000066"/>
                </a:solidFill>
              </a:rPr>
              <a:t>		</a:t>
            </a:r>
          </a:p>
          <a:p>
            <a:pPr marL="341313" indent="-341313" eaLnBrk="1" hangingPunct="1">
              <a:buClr>
                <a:srgbClr val="00006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a-DK" sz="3200" dirty="0" smtClean="0">
                <a:solidFill>
                  <a:srgbClr val="000066"/>
                </a:solidFill>
              </a:rPr>
              <a:t>Start tidligt og gradvist op igen</a:t>
            </a:r>
          </a:p>
          <a:p>
            <a:pPr marL="341313" indent="-341313" eaLnBrk="1" hangingPunct="1">
              <a:buClr>
                <a:srgbClr val="000066"/>
              </a:buClr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da-DK" dirty="0" smtClean="0">
              <a:solidFill>
                <a:srgbClr val="000066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282580" y="151001"/>
            <a:ext cx="3837963" cy="1035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rgbClr val="01488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3"/>
              </a:buBlip>
              <a:defRPr sz="2000">
                <a:solidFill>
                  <a:srgbClr val="01488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3"/>
              </a:buBlip>
              <a:defRPr>
                <a:solidFill>
                  <a:srgbClr val="014882"/>
                </a:solidFill>
                <a:latin typeface="+mn-lt"/>
              </a:defRPr>
            </a:lvl3pPr>
            <a:lvl4pPr marL="16573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3"/>
              </a:buBlip>
              <a:defRPr sz="1600">
                <a:solidFill>
                  <a:srgbClr val="01488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Blip>
                <a:blip r:embed="rId3"/>
              </a:buBlip>
              <a:defRPr sz="1400">
                <a:solidFill>
                  <a:srgbClr val="01488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da-DK" altLang="da-DK" sz="3200" kern="0" dirty="0" smtClean="0">
                <a:solidFill>
                  <a:srgbClr val="002060"/>
                </a:solidFill>
              </a:rPr>
              <a:t> Helbredelse</a:t>
            </a:r>
          </a:p>
        </p:txBody>
      </p:sp>
    </p:spTree>
    <p:extLst>
      <p:ext uri="{BB962C8B-B14F-4D97-AF65-F5344CB8AC3E}">
        <p14:creationId xmlns:p14="http://schemas.microsoft.com/office/powerpoint/2010/main" val="26991147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4000" b="1" dirty="0" smtClean="0">
                <a:solidFill>
                  <a:srgbClr val="002060"/>
                </a:solidFill>
              </a:rPr>
              <a:t/>
            </a:r>
            <a:br>
              <a:rPr lang="da-DK" sz="4000" b="1" dirty="0" smtClean="0">
                <a:solidFill>
                  <a:srgbClr val="002060"/>
                </a:solidFill>
              </a:rPr>
            </a:br>
            <a:r>
              <a:rPr lang="da-DK" sz="4000" b="1" dirty="0" smtClean="0">
                <a:solidFill>
                  <a:srgbClr val="002060"/>
                </a:solidFill>
              </a:rPr>
              <a:t>Hvorfor skal jeg høre på en psykiater?</a:t>
            </a:r>
            <a:endParaRPr lang="da-DK" altLang="da-DK" sz="4000" dirty="0" smtClean="0"/>
          </a:p>
        </p:txBody>
      </p:sp>
    </p:spTree>
    <p:extLst>
      <p:ext uri="{BB962C8B-B14F-4D97-AF65-F5344CB8AC3E}">
        <p14:creationId xmlns:p14="http://schemas.microsoft.com/office/powerpoint/2010/main" val="10966510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a-DK" sz="4000" dirty="0" smtClean="0">
                <a:solidFill>
                  <a:srgbClr val="002060"/>
                </a:solidFill>
              </a:rPr>
              <a:t>Gradvist</a:t>
            </a:r>
            <a:endParaRPr lang="da-DK" sz="4000" dirty="0">
              <a:solidFill>
                <a:srgbClr val="00206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a-DK" dirty="0" smtClean="0">
                <a:solidFill>
                  <a:srgbClr val="002060"/>
                </a:solidFill>
              </a:rPr>
              <a:t>Tid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a-DK" dirty="0" smtClean="0">
                <a:solidFill>
                  <a:srgbClr val="002060"/>
                </a:solidFill>
              </a:rPr>
              <a:t>Opgaver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a-DK" dirty="0" smtClean="0">
                <a:solidFill>
                  <a:srgbClr val="002060"/>
                </a:solidFill>
              </a:rPr>
              <a:t>Ansvar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a-DK" dirty="0" smtClean="0">
                <a:solidFill>
                  <a:srgbClr val="002060"/>
                </a:solidFill>
              </a:rPr>
              <a:t>Forudsigelighed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a-DK" dirty="0" smtClean="0">
                <a:solidFill>
                  <a:srgbClr val="002060"/>
                </a:solidFill>
              </a:rPr>
              <a:t>Arbejdsintensitet</a:t>
            </a:r>
            <a:endParaRPr lang="da-DK" dirty="0">
              <a:solidFill>
                <a:srgbClr val="002060"/>
              </a:solidFill>
            </a:endParaRPr>
          </a:p>
        </p:txBody>
      </p:sp>
      <p:pic>
        <p:nvPicPr>
          <p:cNvPr id="37892" name="Picture 2" descr="C:\Users\jka\Desktop\mixerpult-overview-l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81438" y="2492375"/>
            <a:ext cx="4652962" cy="2327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327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Pladsholder til sidefod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a-DK" altLang="da-DK" smtClean="0">
              <a:solidFill>
                <a:srgbClr val="000000"/>
              </a:solidFill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da-DK" altLang="da-DK" sz="3600" dirty="0">
                <a:solidFill>
                  <a:srgbClr val="003366"/>
                </a:solidFill>
              </a:rPr>
              <a:t>Kombinationsbehandling – </a:t>
            </a:r>
          </a:p>
          <a:p>
            <a:pPr marL="0" indent="0">
              <a:buNone/>
              <a:defRPr/>
            </a:pPr>
            <a:r>
              <a:rPr lang="da-DK" altLang="da-DK" sz="3600" dirty="0" smtClean="0">
                <a:solidFill>
                  <a:srgbClr val="003366"/>
                </a:solidFill>
              </a:rPr>
              <a:t>	Læge, psykolog, arbejdsplads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endParaRPr lang="da-DK" altLang="da-DK" sz="3600" dirty="0" smtClean="0">
              <a:solidFill>
                <a:srgbClr val="003366"/>
              </a:solidFill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da-DK" altLang="da-DK" sz="3600" dirty="0" smtClean="0">
                <a:solidFill>
                  <a:srgbClr val="003366"/>
                </a:solidFill>
              </a:rPr>
              <a:t>Fokus på hurtig bedring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endParaRPr lang="da-DK" altLang="da-DK" sz="3600" dirty="0" smtClean="0">
              <a:solidFill>
                <a:srgbClr val="003366"/>
              </a:solidFill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da-DK" altLang="da-DK" sz="3600" dirty="0" smtClean="0">
                <a:solidFill>
                  <a:srgbClr val="003366"/>
                </a:solidFill>
              </a:rPr>
              <a:t>Ikke fred og ro…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282580" y="151001"/>
            <a:ext cx="3837963" cy="1035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rgbClr val="01488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3"/>
              </a:buBlip>
              <a:defRPr sz="2000">
                <a:solidFill>
                  <a:srgbClr val="01488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3"/>
              </a:buBlip>
              <a:defRPr>
                <a:solidFill>
                  <a:srgbClr val="014882"/>
                </a:solidFill>
                <a:latin typeface="+mn-lt"/>
              </a:defRPr>
            </a:lvl3pPr>
            <a:lvl4pPr marL="16573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3"/>
              </a:buBlip>
              <a:defRPr sz="1600">
                <a:solidFill>
                  <a:srgbClr val="01488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Blip>
                <a:blip r:embed="rId3"/>
              </a:buBlip>
              <a:defRPr sz="1400">
                <a:solidFill>
                  <a:srgbClr val="01488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da-DK" altLang="da-DK" sz="3200" kern="0" dirty="0" smtClean="0">
                <a:solidFill>
                  <a:srgbClr val="002060"/>
                </a:solidFill>
              </a:rPr>
              <a:t> Helbredelse</a:t>
            </a:r>
          </a:p>
        </p:txBody>
      </p:sp>
    </p:spTree>
    <p:extLst>
      <p:ext uri="{BB962C8B-B14F-4D97-AF65-F5344CB8AC3E}">
        <p14:creationId xmlns:p14="http://schemas.microsoft.com/office/powerpoint/2010/main" val="311537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Pladsholder til sidefod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a-DK" altLang="da-DK" smtClean="0">
              <a:solidFill>
                <a:srgbClr val="000000"/>
              </a:solidFill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da-DK" altLang="da-DK" sz="3600" dirty="0" smtClean="0">
                <a:solidFill>
                  <a:srgbClr val="003366"/>
                </a:solidFill>
              </a:rPr>
              <a:t>Arbejde og ledelse er en del af behandlingen af stress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282580" y="151001"/>
            <a:ext cx="3837963" cy="1035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rgbClr val="01488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3"/>
              </a:buBlip>
              <a:defRPr sz="2000">
                <a:solidFill>
                  <a:srgbClr val="01488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3"/>
              </a:buBlip>
              <a:defRPr>
                <a:solidFill>
                  <a:srgbClr val="014882"/>
                </a:solidFill>
                <a:latin typeface="+mn-lt"/>
              </a:defRPr>
            </a:lvl3pPr>
            <a:lvl4pPr marL="16573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3"/>
              </a:buBlip>
              <a:defRPr sz="1600">
                <a:solidFill>
                  <a:srgbClr val="01488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Blip>
                <a:blip r:embed="rId3"/>
              </a:buBlip>
              <a:defRPr sz="1400">
                <a:solidFill>
                  <a:srgbClr val="01488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da-DK" altLang="da-DK" sz="3200" kern="0" dirty="0" smtClean="0">
                <a:solidFill>
                  <a:srgbClr val="002060"/>
                </a:solidFill>
              </a:rPr>
              <a:t> Helbredelse</a:t>
            </a:r>
          </a:p>
        </p:txBody>
      </p:sp>
    </p:spTree>
    <p:extLst>
      <p:ext uri="{BB962C8B-B14F-4D97-AF65-F5344CB8AC3E}">
        <p14:creationId xmlns:p14="http://schemas.microsoft.com/office/powerpoint/2010/main" val="9256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236663"/>
          </a:xfrm>
        </p:spPr>
        <p:txBody>
          <a:bodyPr/>
          <a:lstStyle/>
          <a:p>
            <a:pPr eaLnBrk="1" hangingPunct="1"/>
            <a:endParaRPr lang="da-DK" altLang="da-DK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19625"/>
          </a:xfrm>
        </p:spPr>
        <p:txBody>
          <a:bodyPr/>
          <a:lstStyle/>
          <a:p>
            <a:pPr eaLnBrk="1" hangingPunct="1"/>
            <a:endParaRPr lang="da-DK" altLang="da-DK" dirty="0" smtClean="0"/>
          </a:p>
        </p:txBody>
      </p:sp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23" y="1608221"/>
            <a:ext cx="6689812" cy="4383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35588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4000" b="1" dirty="0" smtClean="0">
                <a:solidFill>
                  <a:srgbClr val="002060"/>
                </a:solidFill>
              </a:rPr>
              <a:t/>
            </a:r>
            <a:br>
              <a:rPr lang="da-DK" sz="4000" b="1" dirty="0" smtClean="0">
                <a:solidFill>
                  <a:srgbClr val="002060"/>
                </a:solidFill>
              </a:rPr>
            </a:br>
            <a:r>
              <a:rPr lang="da-DK" sz="4000" b="1" dirty="0" smtClean="0">
                <a:solidFill>
                  <a:srgbClr val="002060"/>
                </a:solidFill>
              </a:rPr>
              <a:t>Stress kan medføre psykisk sygdom</a:t>
            </a:r>
            <a:endParaRPr lang="da-DK" altLang="da-DK" sz="4000" dirty="0" smtClean="0"/>
          </a:p>
        </p:txBody>
      </p:sp>
    </p:spTree>
    <p:extLst>
      <p:ext uri="{BB962C8B-B14F-4D97-AF65-F5344CB8AC3E}">
        <p14:creationId xmlns:p14="http://schemas.microsoft.com/office/powerpoint/2010/main" val="40370033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236663"/>
          </a:xfrm>
        </p:spPr>
        <p:txBody>
          <a:bodyPr/>
          <a:lstStyle/>
          <a:p>
            <a:pPr eaLnBrk="1" hangingPunct="1"/>
            <a:endParaRPr lang="da-DK" altLang="da-DK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19625"/>
          </a:xfrm>
        </p:spPr>
        <p:txBody>
          <a:bodyPr/>
          <a:lstStyle/>
          <a:p>
            <a:pPr eaLnBrk="1" hangingPunct="1"/>
            <a:endParaRPr lang="da-DK" altLang="da-DK" smtClean="0"/>
          </a:p>
        </p:txBody>
      </p:sp>
      <p:pic>
        <p:nvPicPr>
          <p:cNvPr id="1026" name="Picture 2" descr="File:Zebra Botswana edit0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539" y="1573408"/>
            <a:ext cx="5146266" cy="4869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84052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4000" b="1" dirty="0" smtClean="0">
                <a:solidFill>
                  <a:srgbClr val="002060"/>
                </a:solidFill>
              </a:rPr>
              <a:t/>
            </a:r>
            <a:br>
              <a:rPr lang="da-DK" sz="4000" b="1" dirty="0" smtClean="0">
                <a:solidFill>
                  <a:srgbClr val="002060"/>
                </a:solidFill>
              </a:rPr>
            </a:br>
            <a:r>
              <a:rPr lang="da-DK" sz="4000" b="1" dirty="0" smtClean="0">
                <a:solidFill>
                  <a:srgbClr val="002060"/>
                </a:solidFill>
              </a:rPr>
              <a:t>Hvorfor skal vi interessere os </a:t>
            </a:r>
            <a:r>
              <a:rPr lang="da-DK" sz="4000" b="1" dirty="0">
                <a:solidFill>
                  <a:srgbClr val="002060"/>
                </a:solidFill>
              </a:rPr>
              <a:t>?</a:t>
            </a:r>
            <a:br>
              <a:rPr lang="da-DK" sz="4000" b="1" dirty="0">
                <a:solidFill>
                  <a:srgbClr val="002060"/>
                </a:solidFill>
              </a:rPr>
            </a:br>
            <a:r>
              <a:rPr lang="da-DK" sz="4000" b="1" dirty="0" smtClean="0">
                <a:solidFill>
                  <a:srgbClr val="002060"/>
                </a:solidFill>
              </a:rPr>
              <a:t/>
            </a:r>
            <a:br>
              <a:rPr lang="da-DK" sz="4000" b="1" dirty="0" smtClean="0">
                <a:solidFill>
                  <a:srgbClr val="002060"/>
                </a:solidFill>
              </a:rPr>
            </a:br>
            <a:r>
              <a:rPr lang="da-DK" sz="4000" b="1" dirty="0" smtClean="0">
                <a:solidFill>
                  <a:srgbClr val="002060"/>
                </a:solidFill>
              </a:rPr>
              <a:t>Hvad </a:t>
            </a:r>
            <a:r>
              <a:rPr lang="da-DK" sz="4000" b="1" dirty="0">
                <a:solidFill>
                  <a:srgbClr val="002060"/>
                </a:solidFill>
              </a:rPr>
              <a:t>er stress?</a:t>
            </a:r>
            <a:br>
              <a:rPr lang="da-DK" sz="4000" b="1" dirty="0">
                <a:solidFill>
                  <a:srgbClr val="002060"/>
                </a:solidFill>
              </a:rPr>
            </a:br>
            <a:r>
              <a:rPr lang="da-DK" sz="4000" b="1" dirty="0" smtClean="0">
                <a:solidFill>
                  <a:srgbClr val="002060"/>
                </a:solidFill>
              </a:rPr>
              <a:t/>
            </a:r>
            <a:br>
              <a:rPr lang="da-DK" sz="4000" b="1" dirty="0" smtClean="0">
                <a:solidFill>
                  <a:srgbClr val="002060"/>
                </a:solidFill>
              </a:rPr>
            </a:br>
            <a:r>
              <a:rPr lang="da-DK" sz="4000" b="1" dirty="0" smtClean="0">
                <a:solidFill>
                  <a:srgbClr val="002060"/>
                </a:solidFill>
              </a:rPr>
              <a:t>Hvad kan vi gøre ved det?</a:t>
            </a:r>
            <a:endParaRPr lang="da-DK" altLang="da-DK" sz="40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282580" y="151001"/>
            <a:ext cx="3837963" cy="1035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rgbClr val="01488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3"/>
              </a:buBlip>
              <a:defRPr sz="2000">
                <a:solidFill>
                  <a:srgbClr val="01488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3"/>
              </a:buBlip>
              <a:defRPr>
                <a:solidFill>
                  <a:srgbClr val="014882"/>
                </a:solidFill>
                <a:latin typeface="+mn-lt"/>
              </a:defRPr>
            </a:lvl3pPr>
            <a:lvl4pPr marL="16573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3"/>
              </a:buBlip>
              <a:defRPr sz="1600">
                <a:solidFill>
                  <a:srgbClr val="01488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Blip>
                <a:blip r:embed="rId3"/>
              </a:buBlip>
              <a:defRPr sz="1400">
                <a:solidFill>
                  <a:srgbClr val="01488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da-DK" altLang="da-DK" sz="3200" dirty="0" smtClean="0">
                <a:solidFill>
                  <a:srgbClr val="002060"/>
                </a:solidFill>
              </a:rPr>
              <a:t>Stress</a:t>
            </a:r>
          </a:p>
        </p:txBody>
      </p:sp>
    </p:spTree>
    <p:extLst>
      <p:ext uri="{BB962C8B-B14F-4D97-AF65-F5344CB8AC3E}">
        <p14:creationId xmlns:p14="http://schemas.microsoft.com/office/powerpoint/2010/main" val="36390212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459684"/>
            <a:ext cx="2910980" cy="957918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 sz="3200" dirty="0" smtClean="0">
                <a:solidFill>
                  <a:srgbClr val="002D86"/>
                </a:solidFill>
              </a:rPr>
              <a:t>Produktivitet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453006" y="4974672"/>
            <a:ext cx="7311005" cy="1723646"/>
          </a:xfrm>
        </p:spPr>
        <p:txBody>
          <a:bodyPr lIns="0" tIns="0" rIns="0" bIns="0" anchor="ctr"/>
          <a:lstStyle/>
          <a:p>
            <a:pPr marL="0" indent="0" eaLnBrk="1" hangingPunct="1">
              <a:buNone/>
            </a:pPr>
            <a:r>
              <a:rPr lang="da-DK" altLang="da-DK" dirty="0" smtClean="0">
                <a:solidFill>
                  <a:srgbClr val="002060"/>
                </a:solidFill>
              </a:rPr>
              <a:t>				</a:t>
            </a:r>
            <a:r>
              <a:rPr lang="da-DK" altLang="da-DK" sz="3200" dirty="0" smtClean="0">
                <a:solidFill>
                  <a:srgbClr val="002060"/>
                </a:solidFill>
              </a:rPr>
              <a:t>Grad af Stress 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105918392"/>
              </p:ext>
            </p:extLst>
          </p:nvPr>
        </p:nvGraphicFramePr>
        <p:xfrm>
          <a:off x="2273416" y="1971413"/>
          <a:ext cx="5346583" cy="3489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282580" y="151001"/>
            <a:ext cx="3837963" cy="1035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rgbClr val="01488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4"/>
              </a:buBlip>
              <a:defRPr sz="2000">
                <a:solidFill>
                  <a:srgbClr val="01488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4"/>
              </a:buBlip>
              <a:defRPr>
                <a:solidFill>
                  <a:srgbClr val="014882"/>
                </a:solidFill>
                <a:latin typeface="+mn-lt"/>
              </a:defRPr>
            </a:lvl3pPr>
            <a:lvl4pPr marL="16573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4"/>
              </a:buBlip>
              <a:defRPr sz="1600">
                <a:solidFill>
                  <a:srgbClr val="01488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Blip>
                <a:blip r:embed="rId4"/>
              </a:buBlip>
              <a:defRPr sz="1400">
                <a:solidFill>
                  <a:srgbClr val="01488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da-DK" altLang="da-DK" sz="3200" smtClean="0">
                <a:solidFill>
                  <a:srgbClr val="002060"/>
                </a:solidFill>
              </a:rPr>
              <a:t>Hvorfor?</a:t>
            </a:r>
            <a:endParaRPr lang="da-DK" altLang="da-DK" sz="32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7745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610299" y="2944158"/>
            <a:ext cx="7772400" cy="1470025"/>
          </a:xfrm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3200" dirty="0" smtClean="0">
                <a:solidFill>
                  <a:srgbClr val="002060"/>
                </a:solidFill>
                <a:latin typeface="+mn-lt"/>
              </a:rPr>
              <a:t>60% af sygefravær skyldes stress</a:t>
            </a:r>
            <a:br>
              <a:rPr lang="da-DK" sz="3200" dirty="0" smtClean="0">
                <a:solidFill>
                  <a:srgbClr val="002060"/>
                </a:solidFill>
                <a:latin typeface="+mn-lt"/>
              </a:rPr>
            </a:br>
            <a:r>
              <a:rPr lang="da-DK" sz="320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da-DK" sz="3200" dirty="0" smtClean="0">
                <a:solidFill>
                  <a:srgbClr val="002060"/>
                </a:solidFill>
                <a:latin typeface="+mn-lt"/>
              </a:rPr>
            </a:br>
            <a:r>
              <a:rPr lang="da-DK" sz="3200" dirty="0" smtClean="0">
                <a:solidFill>
                  <a:srgbClr val="002060"/>
                </a:solidFill>
                <a:latin typeface="+mn-lt"/>
              </a:rPr>
              <a:t>14% har sagt et job op pga. stress</a:t>
            </a:r>
            <a:br>
              <a:rPr lang="da-DK" sz="3200" dirty="0" smtClean="0">
                <a:solidFill>
                  <a:srgbClr val="002060"/>
                </a:solidFill>
                <a:latin typeface="+mn-lt"/>
              </a:rPr>
            </a:br>
            <a:r>
              <a:rPr lang="da-DK" sz="320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da-DK" sz="3200" dirty="0" smtClean="0">
                <a:solidFill>
                  <a:srgbClr val="002060"/>
                </a:solidFill>
                <a:latin typeface="+mn-lt"/>
              </a:rPr>
            </a:br>
            <a:r>
              <a:rPr lang="da-DK" sz="3200" dirty="0" smtClean="0">
                <a:solidFill>
                  <a:srgbClr val="002060"/>
                </a:solidFill>
                <a:latin typeface="+mn-lt"/>
              </a:rPr>
              <a:t>Stressede medarbejdere har 33% lavere produktivitet</a:t>
            </a:r>
            <a:br>
              <a:rPr lang="da-DK" sz="3200" dirty="0" smtClean="0">
                <a:solidFill>
                  <a:srgbClr val="002060"/>
                </a:solidFill>
                <a:latin typeface="+mn-lt"/>
              </a:rPr>
            </a:br>
            <a:r>
              <a:rPr lang="da-DK" sz="3200" dirty="0">
                <a:solidFill>
                  <a:srgbClr val="002060"/>
                </a:solidFill>
                <a:latin typeface="+mn-lt"/>
              </a:rPr>
              <a:t>	</a:t>
            </a:r>
            <a:r>
              <a:rPr lang="da-DK" sz="3200" dirty="0" smtClean="0">
                <a:solidFill>
                  <a:srgbClr val="002060"/>
                </a:solidFill>
                <a:latin typeface="+mn-lt"/>
              </a:rPr>
              <a:t>	</a:t>
            </a:r>
            <a:br>
              <a:rPr lang="da-DK" sz="3200" dirty="0" smtClean="0">
                <a:solidFill>
                  <a:srgbClr val="002060"/>
                </a:solidFill>
                <a:latin typeface="+mn-lt"/>
              </a:rPr>
            </a:br>
            <a:r>
              <a:rPr lang="da-DK" sz="3200" dirty="0">
                <a:solidFill>
                  <a:srgbClr val="002060"/>
                </a:solidFill>
                <a:latin typeface="+mn-lt"/>
              </a:rPr>
              <a:t>	</a:t>
            </a:r>
            <a:r>
              <a:rPr lang="da-DK" sz="3200" dirty="0" smtClean="0">
                <a:solidFill>
                  <a:srgbClr val="002060"/>
                </a:solidFill>
                <a:latin typeface="+mn-lt"/>
              </a:rPr>
              <a:t>	</a:t>
            </a:r>
            <a:r>
              <a:rPr lang="da-DK" i="1" dirty="0" smtClean="0">
                <a:solidFill>
                  <a:srgbClr val="002060"/>
                </a:solidFill>
                <a:latin typeface="+mn-lt"/>
              </a:rPr>
              <a:t>Amerikanske spørgeskemaundersøgelser</a:t>
            </a:r>
            <a:endParaRPr lang="da-DK" altLang="da-DK" i="1" dirty="0" smtClean="0">
              <a:latin typeface="+mn-lt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4282580" y="151001"/>
            <a:ext cx="3837963" cy="1035749"/>
          </a:xfrm>
        </p:spPr>
        <p:txBody>
          <a:bodyPr lIns="0" tIns="0" rIns="0" bIns="0" anchor="ctr"/>
          <a:lstStyle/>
          <a:p>
            <a:pPr marL="0" indent="0" algn="ctr">
              <a:buNone/>
            </a:pPr>
            <a:r>
              <a:rPr lang="da-DK" altLang="da-DK" sz="3200" dirty="0" smtClean="0">
                <a:solidFill>
                  <a:srgbClr val="002060"/>
                </a:solidFill>
              </a:rPr>
              <a:t>Hvorfor?</a:t>
            </a:r>
          </a:p>
        </p:txBody>
      </p:sp>
    </p:spTree>
    <p:extLst>
      <p:ext uri="{BB962C8B-B14F-4D97-AF65-F5344CB8AC3E}">
        <p14:creationId xmlns:p14="http://schemas.microsoft.com/office/powerpoint/2010/main" val="39093513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111" y="1503239"/>
            <a:ext cx="7158926" cy="4773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282580" y="151001"/>
            <a:ext cx="3837963" cy="1035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rgbClr val="01488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4"/>
              </a:buBlip>
              <a:defRPr sz="2000">
                <a:solidFill>
                  <a:srgbClr val="01488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4"/>
              </a:buBlip>
              <a:defRPr>
                <a:solidFill>
                  <a:srgbClr val="014882"/>
                </a:solidFill>
                <a:latin typeface="+mn-lt"/>
              </a:defRPr>
            </a:lvl3pPr>
            <a:lvl4pPr marL="16573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4"/>
              </a:buBlip>
              <a:defRPr sz="1600">
                <a:solidFill>
                  <a:srgbClr val="01488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Blip>
                <a:blip r:embed="rId4"/>
              </a:buBlip>
              <a:defRPr sz="1400">
                <a:solidFill>
                  <a:srgbClr val="01488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da-DK" altLang="da-DK" sz="3200" kern="0" dirty="0" smtClean="0">
                <a:solidFill>
                  <a:srgbClr val="002060"/>
                </a:solidFill>
              </a:rPr>
              <a:t>Hvad?</a:t>
            </a:r>
          </a:p>
        </p:txBody>
      </p:sp>
    </p:spTree>
    <p:extLst>
      <p:ext uri="{BB962C8B-B14F-4D97-AF65-F5344CB8AC3E}">
        <p14:creationId xmlns:p14="http://schemas.microsoft.com/office/powerpoint/2010/main" val="23068207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82367" y="1717646"/>
            <a:ext cx="8229600" cy="4525963"/>
          </a:xfrm>
        </p:spPr>
        <p:txBody>
          <a:bodyPr/>
          <a:lstStyle/>
          <a:p>
            <a:pPr marL="341313" indent="-341313" eaLnBrk="1" hangingPunct="1">
              <a:spcBef>
                <a:spcPts val="700"/>
              </a:spcBef>
              <a:buClr>
                <a:srgbClr val="00006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a-DK" sz="2800" dirty="0" smtClean="0">
                <a:solidFill>
                  <a:srgbClr val="000066"/>
                </a:solidFill>
              </a:rPr>
              <a:t>Alle udfordringer medfører en stressreaktion</a:t>
            </a:r>
          </a:p>
          <a:p>
            <a:pPr marL="341313" indent="-341313" eaLnBrk="1" hangingPunct="1">
              <a:spcBef>
                <a:spcPts val="700"/>
              </a:spcBef>
              <a:buClr>
                <a:srgbClr val="000066"/>
              </a:buClr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da-DK" sz="2800" dirty="0" smtClean="0">
              <a:solidFill>
                <a:srgbClr val="000066"/>
              </a:solidFill>
            </a:endParaRPr>
          </a:p>
          <a:p>
            <a:pPr marL="341313" indent="-341313" eaLnBrk="1" hangingPunct="1">
              <a:spcBef>
                <a:spcPts val="700"/>
              </a:spcBef>
              <a:buClr>
                <a:srgbClr val="00006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a-DK" sz="2800" dirty="0" smtClean="0">
                <a:solidFill>
                  <a:srgbClr val="000066"/>
                </a:solidFill>
              </a:rPr>
              <a:t>Stressreaktionen gør at vi kan præstere mere i perioder</a:t>
            </a:r>
          </a:p>
          <a:p>
            <a:pPr marL="0" indent="0" eaLnBrk="1" hangingPunct="1">
              <a:spcBef>
                <a:spcPts val="700"/>
              </a:spcBef>
              <a:buClr>
                <a:srgbClr val="000066"/>
              </a:buClr>
              <a:buFont typeface="Times New Roman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da-DK" sz="2800" dirty="0" smtClean="0">
              <a:solidFill>
                <a:srgbClr val="000066"/>
              </a:solidFill>
            </a:endParaRPr>
          </a:p>
          <a:p>
            <a:pPr marL="457200" indent="-457200">
              <a:spcBef>
                <a:spcPts val="700"/>
              </a:spcBef>
              <a:buClr>
                <a:srgbClr val="00006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a-DK" sz="2800" dirty="0" smtClean="0">
                <a:solidFill>
                  <a:srgbClr val="000066"/>
                </a:solidFill>
              </a:rPr>
              <a:t>Skadelig stress opstår mellem mennesker</a:t>
            </a:r>
            <a:endParaRPr lang="da-DK" sz="2800" i="1" dirty="0" smtClean="0">
              <a:solidFill>
                <a:srgbClr val="000066"/>
              </a:solidFill>
            </a:endParaRPr>
          </a:p>
          <a:p>
            <a:pPr marL="341313" indent="-341313" eaLnBrk="1" hangingPunct="1">
              <a:spcBef>
                <a:spcPts val="700"/>
              </a:spcBef>
              <a:buClr>
                <a:srgbClr val="000066"/>
              </a:buClr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da-DK" sz="2800" dirty="0" smtClean="0">
              <a:solidFill>
                <a:srgbClr val="000066"/>
              </a:solidFill>
            </a:endParaRPr>
          </a:p>
          <a:p>
            <a:pPr marL="341313" indent="-341313" eaLnBrk="1" hangingPunct="1"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a-DK" sz="2800" i="1" dirty="0" smtClean="0">
                <a:solidFill>
                  <a:srgbClr val="000066"/>
                </a:solidFill>
              </a:rPr>
              <a:t>	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282580" y="151001"/>
            <a:ext cx="3837963" cy="1035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rgbClr val="01488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3"/>
              </a:buBlip>
              <a:defRPr sz="2000">
                <a:solidFill>
                  <a:srgbClr val="01488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3"/>
              </a:buBlip>
              <a:defRPr>
                <a:solidFill>
                  <a:srgbClr val="014882"/>
                </a:solidFill>
                <a:latin typeface="+mn-lt"/>
              </a:defRPr>
            </a:lvl3pPr>
            <a:lvl4pPr marL="16573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14882"/>
              </a:buClr>
              <a:buBlip>
                <a:blip r:embed="rId3"/>
              </a:buBlip>
              <a:defRPr sz="1600">
                <a:solidFill>
                  <a:srgbClr val="01488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Blip>
                <a:blip r:embed="rId3"/>
              </a:buBlip>
              <a:defRPr sz="1400">
                <a:solidFill>
                  <a:srgbClr val="01488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D86"/>
              </a:buClr>
              <a:buFont typeface="Arial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da-DK" altLang="da-DK" sz="3200" kern="0" dirty="0" smtClean="0">
                <a:solidFill>
                  <a:srgbClr val="002060"/>
                </a:solidFill>
              </a:rPr>
              <a:t>Hvad?</a:t>
            </a:r>
          </a:p>
        </p:txBody>
      </p:sp>
    </p:spTree>
    <p:extLst>
      <p:ext uri="{BB962C8B-B14F-4D97-AF65-F5344CB8AC3E}">
        <p14:creationId xmlns:p14="http://schemas.microsoft.com/office/powerpoint/2010/main" val="29125416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Pclinic_Template">
  <a:themeElements>
    <a:clrScheme name="Standarddesig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2D86"/>
        </a:dk2>
        <a:lt2>
          <a:srgbClr val="808080"/>
        </a:lt2>
        <a:accent1>
          <a:srgbClr val="6699FF"/>
        </a:accent1>
        <a:accent2>
          <a:srgbClr val="0000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00B9"/>
        </a:accent6>
        <a:hlink>
          <a:srgbClr val="99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4">
        <a:dk1>
          <a:srgbClr val="000000"/>
        </a:dk1>
        <a:lt1>
          <a:srgbClr val="FFFFFF"/>
        </a:lt1>
        <a:dk2>
          <a:srgbClr val="002D86"/>
        </a:dk2>
        <a:lt2>
          <a:srgbClr val="808080"/>
        </a:lt2>
        <a:accent1>
          <a:srgbClr val="6699FF"/>
        </a:accent1>
        <a:accent2>
          <a:srgbClr val="0000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00B9"/>
        </a:accent6>
        <a:hlink>
          <a:srgbClr val="3399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PPclinic_Template</Template>
  <TotalTime>1340</TotalTime>
  <Words>227</Words>
  <Application>Microsoft Office PowerPoint</Application>
  <PresentationFormat>On-screen Show (4:3)</PresentationFormat>
  <Paragraphs>112</Paragraphs>
  <Slides>23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PPclinic_Template</vt:lpstr>
      <vt:lpstr>Hvordan spiller vi sammen hvis stress rammer?</vt:lpstr>
      <vt:lpstr> Hvorfor skal jeg høre på en psykiater?</vt:lpstr>
      <vt:lpstr> Stress kan medføre psykisk sygdom</vt:lpstr>
      <vt:lpstr>PowerPoint Presentation</vt:lpstr>
      <vt:lpstr> Hvorfor skal vi interessere os ?  Hvad er stress?  Hvad kan vi gøre ved det?</vt:lpstr>
      <vt:lpstr>Produktivitet</vt:lpstr>
      <vt:lpstr>60% af sygefravær skyldes stress  14% har sagt et job op pga. stress  Stressede medarbejdere har 33% lavere produktivitet      Amerikanske spørgeskemaundersøgelser</vt:lpstr>
      <vt:lpstr>PowerPoint Presentation</vt:lpstr>
      <vt:lpstr>PowerPoint Presentation</vt:lpstr>
      <vt:lpstr>PowerPoint Presentation</vt:lpstr>
      <vt:lpstr>    Hvordan?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Gradvist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Tora Alder Schulz</dc:creator>
  <cp:lastModifiedBy>Annette Hoffmann</cp:lastModifiedBy>
  <cp:revision>66</cp:revision>
  <dcterms:created xsi:type="dcterms:W3CDTF">2013-04-08T08:58:35Z</dcterms:created>
  <dcterms:modified xsi:type="dcterms:W3CDTF">2014-11-19T19:36:50Z</dcterms:modified>
</cp:coreProperties>
</file>